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0" r:id="rId3"/>
    <p:sldId id="261" r:id="rId4"/>
    <p:sldId id="265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19" d="100"/>
          <a:sy n="119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9A1602-AD6B-1DC1-6FF3-BEFA4BB6D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69845B-68BE-648D-7F1D-F243C9C25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0363A9-8E07-D700-A477-224AAADC5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212379-5C0A-B4EC-592B-44BF0494D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1B3C83-5119-4319-C8E8-6D816CD88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22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671D02-748A-8BCA-CA54-A072AA080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761056B-82B3-2627-4E5F-6D88F28FA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31FE55-B9DA-835C-9A7B-B0E7C3898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D2B5C5-1ADE-9E15-9F3E-EBD5CA0CC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BAB261-F363-01CF-2B2E-667CEB193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32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6C7AEE4-8268-9E7D-E9C3-77389C44F0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3E50449-6876-5041-58EF-6D3E5E695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14273A-5722-A713-5015-B49CBB20E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B90A71-EE42-C129-C7F2-8D4062BAF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911DB0-4853-3EBF-A091-42FAE5EC8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32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84475B-D87A-23CC-8CC1-848A96EFB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40788A-4B26-60F7-3CAC-424F7B07C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A558DB-AFA8-9E96-0AD0-8DDFBBE7F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B6936B-1D87-7475-F63E-138BD277B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248485-C4F1-97DE-26D6-4D2BAB0F2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40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460E1-AA9E-367B-3C5A-9105B00B7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A3AA5F-5E6B-0B58-0EDA-9E4B2A2C0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E68546-00A2-C0CF-7D0E-CBE8AF254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D12857-CBE4-A9F8-1F52-880C94219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5BD3F2-A04D-CB4E-E950-D505578BE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808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5BC2CB-9909-B01A-DE7F-ECCA0A6E6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65F589-E41E-0580-F5D8-2C5230FC8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3C3E56-AD15-BC45-23B9-065D647C0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F3E0CD-B7AC-86C5-A3A1-464682F3A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753F76-FE72-CCCE-25E1-617374CED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E4E1A4-A800-C0A6-3A21-6E03AA27D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16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8EB2B7-3339-772B-500A-218BE72C1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44A08E-A075-240E-6E07-B6D8DAD1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65BDAC8-D339-757F-81E1-593658E5B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2B6076B-A3B9-E4DA-AAF2-3A3CC71386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00AADC5-4550-4681-D2B1-E747559A44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C6B516F-4F23-BB22-76DF-933293AB7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8877A4A-9E51-774B-D3D8-29DCB5E18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D820E2C-EA67-6565-1C5B-5BE753730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65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ED87E1-2372-2403-415D-50940DBB7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49AF7A9-4EBF-8740-3ED5-385EE92B5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D002D00-8FAA-E993-5EB2-A059930B9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92FD5A-A935-7B61-7374-25A93D092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776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40753B5-9A58-164C-479D-8EE418B5B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55180E-8E01-E4CF-473A-BA0088D1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087BD7-9889-C284-03B4-6597D18EA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465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549683-F8CB-8204-9025-2D2DB47D0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B49626-FB18-D263-B7A7-000776BA5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ECB39D-CF7C-9E2D-B51F-1BB83AA8D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373AFC-305F-C762-9CC2-DD00CEC8B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453066-F60A-23D0-A540-2E33C371C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D1B51E-63F6-4F50-63FE-EE876BE6C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182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A8EF8C-556A-AAE4-5CF4-70B0DEFC5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0E46F13-98B0-C19B-481C-FB501C7C53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AAECE3-FD96-B270-D7BE-AA206DBBF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295BA5-8430-3091-B3EB-12368FDD0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106D80-70A9-7DA0-6613-68F85ADA7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2C11B9-5243-B29F-B02E-EB091A8AF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50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55B88D7-DA1C-D0D6-D573-425D11A54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A33E3B-F093-22E1-17C8-98766E71F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CB2A76-4EC6-E7E3-A236-C4C847454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0BCDE-53DA-4D24-A825-89121ACCD8D2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092A64-608E-4C89-B58A-463A9D53C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574BD0-54EF-E7C1-D354-D77F0B28F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90BBC-E5C7-4A43-B0B7-999952ECA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971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913419-A5EB-A002-98A6-FCF0B46C3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1566" y="1102194"/>
            <a:ext cx="9144000" cy="1014957"/>
          </a:xfrm>
        </p:spPr>
        <p:txBody>
          <a:bodyPr/>
          <a:lstStyle/>
          <a:p>
            <a:r>
              <a:rPr lang="fr-FR" dirty="0">
                <a:latin typeface="Garamond" panose="02020404030301010803" pitchFamily="18" charset="0"/>
              </a:rPr>
              <a:t>Projet LEGDIGITAS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07167E8-8E29-4E39-E5C5-C75246E216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81632"/>
            <a:ext cx="9144000" cy="1655762"/>
          </a:xfrm>
        </p:spPr>
        <p:txBody>
          <a:bodyPr/>
          <a:lstStyle/>
          <a:p>
            <a:endParaRPr lang="fr-FR" dirty="0">
              <a:latin typeface="Garamond" panose="02020404030301010803" pitchFamily="18" charset="0"/>
            </a:endParaRPr>
          </a:p>
          <a:p>
            <a:r>
              <a:rPr lang="fr-FR" dirty="0">
                <a:latin typeface="Garamond" panose="02020404030301010803" pitchFamily="18" charset="0"/>
              </a:rPr>
              <a:t>Réunion de lancement des projets du CES 53</a:t>
            </a:r>
          </a:p>
          <a:p>
            <a:r>
              <a:rPr lang="fr-FR" dirty="0">
                <a:latin typeface="Garamond" panose="02020404030301010803" pitchFamily="18" charset="0"/>
              </a:rPr>
              <a:t>Mercredi 15 novembre 2023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9063709-2EDA-B999-8B63-B00584C322EF}"/>
              </a:ext>
            </a:extLst>
          </p:cNvPr>
          <p:cNvCxnSpPr>
            <a:cxnSpLocks/>
          </p:cNvCxnSpPr>
          <p:nvPr/>
        </p:nvCxnSpPr>
        <p:spPr>
          <a:xfrm>
            <a:off x="1524000" y="2308156"/>
            <a:ext cx="9144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17F187DC-D771-5858-B5EE-1E136FF75B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4162" y="5091075"/>
            <a:ext cx="3712500" cy="1188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736ADD9-B04D-013C-C5B7-95A351E20A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338" y="5085179"/>
            <a:ext cx="4064327" cy="1193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318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80C202-B6AC-70DF-03D7-EF98A32F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2"/>
            <a:ext cx="10515600" cy="714690"/>
          </a:xfrm>
        </p:spPr>
        <p:txBody>
          <a:bodyPr/>
          <a:lstStyle/>
          <a:p>
            <a:r>
              <a:rPr lang="fr-FR" dirty="0">
                <a:latin typeface="Garamond" panose="02020404030301010803" pitchFamily="18" charset="0"/>
              </a:rPr>
              <a:t>Présentation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30D27B-B896-AEBA-4F1A-F92BC288E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116"/>
            <a:ext cx="10515600" cy="5310192"/>
          </a:xfrm>
        </p:spPr>
        <p:txBody>
          <a:bodyPr>
            <a:normAutofit/>
          </a:bodyPr>
          <a:lstStyle/>
          <a:p>
            <a:pPr algn="just"/>
            <a:r>
              <a:rPr lang="fr-FR" sz="2600" b="1" dirty="0">
                <a:latin typeface="Garamond" panose="02020404030301010803" pitchFamily="18" charset="0"/>
              </a:rPr>
              <a:t>L’objet</a:t>
            </a:r>
            <a:r>
              <a:rPr lang="fr-FR" sz="2600" dirty="0">
                <a:latin typeface="Garamond" panose="02020404030301010803" pitchFamily="18" charset="0"/>
              </a:rPr>
              <a:t> de la recherche : </a:t>
            </a:r>
          </a:p>
          <a:p>
            <a:pPr lvl="1" algn="just"/>
            <a:r>
              <a:rPr lang="fr-FR" sz="2200" dirty="0">
                <a:latin typeface="Garamond" panose="02020404030301010803" pitchFamily="18" charset="0"/>
              </a:rPr>
              <a:t>Les « instruments » engendrés par la technologie des blockchains : jetons, </a:t>
            </a:r>
            <a:r>
              <a:rPr lang="fr-FR" sz="2200" i="1" dirty="0" err="1">
                <a:latin typeface="Garamond" panose="02020404030301010803" pitchFamily="18" charset="0"/>
              </a:rPr>
              <a:t>tokens</a:t>
            </a:r>
            <a:r>
              <a:rPr lang="fr-FR" sz="2200" dirty="0">
                <a:latin typeface="Garamond" panose="02020404030301010803" pitchFamily="18" charset="0"/>
              </a:rPr>
              <a:t>, </a:t>
            </a:r>
            <a:r>
              <a:rPr lang="fr-FR" sz="2200" i="1" dirty="0">
                <a:latin typeface="Garamond" panose="02020404030301010803" pitchFamily="18" charset="0"/>
              </a:rPr>
              <a:t>Stable coins</a:t>
            </a:r>
            <a:r>
              <a:rPr lang="fr-FR" sz="2200" dirty="0">
                <a:latin typeface="Garamond" panose="02020404030301010803" pitchFamily="18" charset="0"/>
              </a:rPr>
              <a:t>, NFT….  </a:t>
            </a:r>
          </a:p>
          <a:p>
            <a:pPr algn="just"/>
            <a:r>
              <a:rPr lang="fr-FR" sz="2600" b="1" dirty="0">
                <a:latin typeface="Garamond" panose="02020404030301010803" pitchFamily="18" charset="0"/>
              </a:rPr>
              <a:t>La question </a:t>
            </a:r>
            <a:r>
              <a:rPr lang="fr-FR" sz="2600" dirty="0">
                <a:latin typeface="Garamond" panose="02020404030301010803" pitchFamily="18" charset="0"/>
              </a:rPr>
              <a:t>au cœur de la recherche </a:t>
            </a:r>
            <a:r>
              <a:rPr lang="fr-FR" sz="2400" dirty="0">
                <a:latin typeface="Garamond" panose="02020404030301010803" pitchFamily="18" charset="0"/>
              </a:rPr>
              <a:t>: </a:t>
            </a:r>
          </a:p>
          <a:p>
            <a:pPr lvl="1" algn="just"/>
            <a:r>
              <a:rPr lang="fr-FR" sz="2200" dirty="0">
                <a:latin typeface="Garamond" panose="02020404030301010803" pitchFamily="18" charset="0"/>
              </a:rPr>
              <a:t>Quel droit pour ces nouveaux biens ? Comment encadrer leur émission, leur circulation ? Les concepts juridiques traditionnels (monnaie, titres financier, bien incorporels) peuvent-ils absorber ces nouveaux actifs ou la rupture technologique doit-elle engendrer un changement de « paradigme » ? </a:t>
            </a:r>
          </a:p>
          <a:p>
            <a:pPr algn="just"/>
            <a:r>
              <a:rPr lang="fr-FR" sz="2600" b="1" dirty="0">
                <a:latin typeface="Garamond" panose="02020404030301010803" pitchFamily="18" charset="0"/>
              </a:rPr>
              <a:t>Les premiers éléments de réponse </a:t>
            </a:r>
            <a:r>
              <a:rPr lang="fr-FR" sz="2600" dirty="0">
                <a:latin typeface="Garamond" panose="02020404030301010803" pitchFamily="18" charset="0"/>
              </a:rPr>
              <a:t>: </a:t>
            </a:r>
          </a:p>
          <a:p>
            <a:pPr lvl="1" algn="just"/>
            <a:r>
              <a:rPr lang="fr-FR" sz="2200" dirty="0">
                <a:latin typeface="Garamond" panose="02020404030301010803" pitchFamily="18" charset="0"/>
              </a:rPr>
              <a:t>A l’échelon international (UE, UNIDROIT, Conf. de la Haye, CNUDCI), mais des objectifs différents, et des méthodes divergentes.</a:t>
            </a:r>
          </a:p>
          <a:p>
            <a:pPr lvl="1" algn="just"/>
            <a:r>
              <a:rPr lang="fr-FR" sz="2200" i="1" dirty="0">
                <a:latin typeface="Garamond" panose="02020404030301010803" pitchFamily="18" charset="0"/>
              </a:rPr>
              <a:t>Quid</a:t>
            </a:r>
            <a:r>
              <a:rPr lang="fr-FR" sz="2200" dirty="0">
                <a:latin typeface="Garamond" panose="02020404030301010803" pitchFamily="18" charset="0"/>
              </a:rPr>
              <a:t> du droit français ? 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3F354C1D-40F6-BA59-60D2-E548F0CC04A4}"/>
              </a:ext>
            </a:extLst>
          </p:cNvPr>
          <p:cNvCxnSpPr>
            <a:cxnSpLocks/>
          </p:cNvCxnSpPr>
          <p:nvPr/>
        </p:nvCxnSpPr>
        <p:spPr>
          <a:xfrm>
            <a:off x="838200" y="1020245"/>
            <a:ext cx="105156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24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80C202-B6AC-70DF-03D7-EF98A32F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2"/>
            <a:ext cx="10515600" cy="714690"/>
          </a:xfrm>
        </p:spPr>
        <p:txBody>
          <a:bodyPr/>
          <a:lstStyle/>
          <a:p>
            <a:r>
              <a:rPr lang="fr-FR" dirty="0">
                <a:latin typeface="Garamond" panose="02020404030301010803" pitchFamily="18" charset="0"/>
              </a:rPr>
              <a:t>Objectifs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30D27B-B896-AEBA-4F1A-F92BC288E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7355"/>
            <a:ext cx="10515600" cy="5206953"/>
          </a:xfrm>
        </p:spPr>
        <p:txBody>
          <a:bodyPr>
            <a:normAutofit fontScale="92500"/>
          </a:bodyPr>
          <a:lstStyle/>
          <a:p>
            <a:r>
              <a:rPr lang="fr-FR" dirty="0">
                <a:latin typeface="Garamond" panose="02020404030301010803" pitchFamily="18" charset="0"/>
              </a:rPr>
              <a:t>Trois objectifs : </a:t>
            </a:r>
          </a:p>
          <a:p>
            <a:pPr lvl="1">
              <a:spcAft>
                <a:spcPts val="600"/>
              </a:spcAft>
            </a:pPr>
            <a:r>
              <a:rPr lang="fr-FR" b="1" dirty="0">
                <a:latin typeface="Garamond" panose="02020404030301010803" pitchFamily="18" charset="0"/>
              </a:rPr>
              <a:t>scientifique</a:t>
            </a:r>
            <a:r>
              <a:rPr lang="fr-FR" dirty="0">
                <a:latin typeface="Garamond" panose="02020404030301010803" pitchFamily="18" charset="0"/>
              </a:rPr>
              <a:t> : faire mûrir la compréhension du phénomène et en approfondir l’analyse pour engager une analyse critique des règles retenues ou en cours d’élaboration</a:t>
            </a:r>
          </a:p>
          <a:p>
            <a:pPr lvl="1">
              <a:spcAft>
                <a:spcPts val="600"/>
              </a:spcAft>
            </a:pPr>
            <a:r>
              <a:rPr lang="fr-FR" b="1" dirty="0">
                <a:latin typeface="Garamond" panose="02020404030301010803" pitchFamily="18" charset="0"/>
              </a:rPr>
              <a:t>normatif</a:t>
            </a:r>
            <a:r>
              <a:rPr lang="fr-FR" dirty="0">
                <a:latin typeface="Garamond" panose="02020404030301010803" pitchFamily="18" charset="0"/>
              </a:rPr>
              <a:t> : émettre des recommandations pour une intégration ordonnée de cette économie numérique sans le système juridique français</a:t>
            </a:r>
          </a:p>
          <a:p>
            <a:pPr lvl="1"/>
            <a:r>
              <a:rPr lang="fr-FR" b="1" dirty="0">
                <a:latin typeface="Garamond" panose="02020404030301010803" pitchFamily="18" charset="0"/>
              </a:rPr>
              <a:t>pédagogique</a:t>
            </a:r>
            <a:r>
              <a:rPr lang="fr-FR" dirty="0">
                <a:latin typeface="Garamond" panose="02020404030301010803" pitchFamily="18" charset="0"/>
              </a:rPr>
              <a:t> : enrichir la recherche et l’enseignement (création de diplômes d’universités, de séminaires de formation professionnelle ; manifestations scientifiques)</a:t>
            </a:r>
          </a:p>
          <a:p>
            <a:endParaRPr lang="fr-FR" dirty="0">
              <a:latin typeface="Garamond" panose="02020404030301010803" pitchFamily="18" charset="0"/>
            </a:endParaRPr>
          </a:p>
          <a:p>
            <a:r>
              <a:rPr lang="fr-FR" dirty="0">
                <a:latin typeface="Garamond" panose="02020404030301010803" pitchFamily="18" charset="0"/>
              </a:rPr>
              <a:t>Restitutions : </a:t>
            </a:r>
          </a:p>
          <a:p>
            <a:pPr lvl="1">
              <a:spcAft>
                <a:spcPts val="600"/>
              </a:spcAft>
            </a:pPr>
            <a:r>
              <a:rPr lang="fr-FR" b="1" dirty="0">
                <a:latin typeface="Garamond" panose="02020404030301010803" pitchFamily="18" charset="0"/>
              </a:rPr>
              <a:t>ouvrage</a:t>
            </a:r>
            <a:r>
              <a:rPr lang="fr-FR" dirty="0">
                <a:latin typeface="Garamond" panose="02020404030301010803" pitchFamily="18" charset="0"/>
              </a:rPr>
              <a:t> à destination de la communauté universitaire, des institutions, des étudiants et des professionnels reprenant les éléments d’analyse développés dans le cadre du projet</a:t>
            </a:r>
          </a:p>
          <a:p>
            <a:pPr lvl="1">
              <a:spcAft>
                <a:spcPts val="600"/>
              </a:spcAft>
            </a:pPr>
            <a:r>
              <a:rPr lang="fr-FR" b="1" dirty="0">
                <a:latin typeface="Garamond" panose="02020404030301010803" pitchFamily="18" charset="0"/>
              </a:rPr>
              <a:t>rapport synthétique</a:t>
            </a:r>
            <a:r>
              <a:rPr lang="fr-FR" dirty="0">
                <a:latin typeface="Garamond" panose="02020404030301010803" pitchFamily="18" charset="0"/>
              </a:rPr>
              <a:t> reprenant les préconisations, à destination des pouvoirs publics</a:t>
            </a:r>
          </a:p>
          <a:p>
            <a:pPr lvl="1">
              <a:spcAft>
                <a:spcPts val="600"/>
              </a:spcAft>
            </a:pPr>
            <a:r>
              <a:rPr lang="fr-FR" dirty="0">
                <a:latin typeface="Garamond" panose="02020404030301010803" pitchFamily="18" charset="0"/>
              </a:rPr>
              <a:t>Conception de </a:t>
            </a:r>
            <a:r>
              <a:rPr lang="fr-FR" b="1" dirty="0">
                <a:latin typeface="Garamond" panose="02020404030301010803" pitchFamily="18" charset="0"/>
              </a:rPr>
              <a:t>nouveaux enseignements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72DBD5BE-3BFE-87BE-11D5-64525D864549}"/>
              </a:ext>
            </a:extLst>
          </p:cNvPr>
          <p:cNvCxnSpPr>
            <a:cxnSpLocks/>
          </p:cNvCxnSpPr>
          <p:nvPr/>
        </p:nvCxnSpPr>
        <p:spPr>
          <a:xfrm>
            <a:off x="838200" y="1020245"/>
            <a:ext cx="105156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4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80C202-B6AC-70DF-03D7-EF98A32F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2"/>
            <a:ext cx="10515600" cy="714690"/>
          </a:xfrm>
        </p:spPr>
        <p:txBody>
          <a:bodyPr/>
          <a:lstStyle/>
          <a:p>
            <a:r>
              <a:rPr lang="fr-FR" dirty="0">
                <a:latin typeface="Garamond" panose="02020404030301010803" pitchFamily="18" charset="0"/>
              </a:rPr>
              <a:t>Méthode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30D27B-B896-AEBA-4F1A-F92BC288E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7355"/>
            <a:ext cx="10515600" cy="5206953"/>
          </a:xfrm>
        </p:spPr>
        <p:txBody>
          <a:bodyPr>
            <a:normAutofit fontScale="92500" lnSpcReduction="10000"/>
          </a:bodyPr>
          <a:lstStyle/>
          <a:p>
            <a:r>
              <a:rPr lang="fr-FR" sz="2600" dirty="0">
                <a:latin typeface="Garamond" panose="02020404030301010803" pitchFamily="18" charset="0"/>
              </a:rPr>
              <a:t>Le projet est conçu sur 24 mois, en deux étapes :</a:t>
            </a:r>
          </a:p>
          <a:p>
            <a:pPr marL="0" indent="0">
              <a:buNone/>
            </a:pPr>
            <a:endParaRPr lang="fr-FR" sz="2600" dirty="0">
              <a:latin typeface="Garamond" panose="02020404030301010803" pitchFamily="18" charset="0"/>
            </a:endParaRPr>
          </a:p>
          <a:p>
            <a:r>
              <a:rPr lang="fr-FR" dirty="0">
                <a:latin typeface="Garamond" panose="02020404030301010803" pitchFamily="18" charset="0"/>
              </a:rPr>
              <a:t>Étape 1 : analyse critique et préconisations (janvier 2024 – juin 2025</a:t>
            </a:r>
            <a:r>
              <a:rPr lang="fr-FR" sz="2600" dirty="0">
                <a:latin typeface="Garamond" panose="02020404030301010803" pitchFamily="18" charset="0"/>
              </a:rPr>
              <a:t>)</a:t>
            </a:r>
          </a:p>
          <a:p>
            <a:pPr lvl="1">
              <a:spcAft>
                <a:spcPts val="600"/>
              </a:spcAft>
            </a:pPr>
            <a:r>
              <a:rPr lang="fr-FR" b="1" dirty="0">
                <a:latin typeface="Garamond" panose="02020404030301010803" pitchFamily="18" charset="0"/>
              </a:rPr>
              <a:t>Approche technique</a:t>
            </a:r>
            <a:r>
              <a:rPr lang="fr-FR" dirty="0">
                <a:latin typeface="Garamond" panose="02020404030301010803" pitchFamily="18" charset="0"/>
              </a:rPr>
              <a:t> : analyse des règles retenues à l’échelon européen et international à l’aune du droit français, identification des difficultés (ou frottements) préconisations. </a:t>
            </a:r>
          </a:p>
          <a:p>
            <a:pPr lvl="1">
              <a:spcAft>
                <a:spcPts val="600"/>
              </a:spcAft>
            </a:pPr>
            <a:r>
              <a:rPr lang="fr-FR" b="1" dirty="0">
                <a:latin typeface="Garamond" panose="02020404030301010803" pitchFamily="18" charset="0"/>
              </a:rPr>
              <a:t>Réflexion fondamentale</a:t>
            </a:r>
            <a:r>
              <a:rPr lang="fr-FR" dirty="0">
                <a:latin typeface="Garamond" panose="02020404030301010803" pitchFamily="18" charset="0"/>
              </a:rPr>
              <a:t> : identification des questions méthodologiques et axiologiques transversales issues de l’approche technique </a:t>
            </a:r>
          </a:p>
          <a:p>
            <a:pPr lvl="1"/>
            <a:r>
              <a:rPr lang="fr-FR" b="1" dirty="0">
                <a:latin typeface="Garamond" panose="02020404030301010803" pitchFamily="18" charset="0"/>
              </a:rPr>
              <a:t>Rédaction de l’ouvrage et du rapport </a:t>
            </a:r>
            <a:r>
              <a:rPr lang="fr-FR" dirty="0">
                <a:latin typeface="Garamond" panose="02020404030301010803" pitchFamily="18" charset="0"/>
              </a:rPr>
              <a:t>à partir du résultat de l’approche technique et de la réflexion fondamentale</a:t>
            </a:r>
          </a:p>
          <a:p>
            <a:pPr marL="457200" lvl="1" indent="0">
              <a:buNone/>
            </a:pPr>
            <a:endParaRPr lang="fr-FR" dirty="0">
              <a:latin typeface="Garamond" panose="02020404030301010803" pitchFamily="18" charset="0"/>
            </a:endParaRPr>
          </a:p>
          <a:p>
            <a:r>
              <a:rPr lang="fr-FR" dirty="0">
                <a:latin typeface="Garamond" panose="02020404030301010803" pitchFamily="18" charset="0"/>
              </a:rPr>
              <a:t>Étape 2 : restitutions et valorisation (juin 2025 – janvier 2026)</a:t>
            </a:r>
          </a:p>
          <a:p>
            <a:pPr lvl="1">
              <a:spcAft>
                <a:spcPts val="600"/>
              </a:spcAft>
            </a:pPr>
            <a:r>
              <a:rPr lang="fr-FR" dirty="0">
                <a:latin typeface="Garamond" panose="02020404030301010803" pitchFamily="18" charset="0"/>
              </a:rPr>
              <a:t>Restitutions formelles (ouvrage, rapport), traduction, diffusion.</a:t>
            </a:r>
          </a:p>
          <a:p>
            <a:pPr lvl="1">
              <a:spcAft>
                <a:spcPts val="600"/>
              </a:spcAft>
            </a:pPr>
            <a:r>
              <a:rPr lang="fr-FR" dirty="0">
                <a:latin typeface="Garamond" panose="02020404030301010803" pitchFamily="18" charset="0"/>
              </a:rPr>
              <a:t>Conceptions de formations initiale et continue sur les aspects juridiques de l’économie numérique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72DBD5BE-3BFE-87BE-11D5-64525D864549}"/>
              </a:ext>
            </a:extLst>
          </p:cNvPr>
          <p:cNvCxnSpPr>
            <a:cxnSpLocks/>
          </p:cNvCxnSpPr>
          <p:nvPr/>
        </p:nvCxnSpPr>
        <p:spPr>
          <a:xfrm>
            <a:off x="838200" y="1020245"/>
            <a:ext cx="105156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297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826E1B-83EC-F434-7963-BF04A0E23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651"/>
            <a:ext cx="10515600" cy="750669"/>
          </a:xfrm>
        </p:spPr>
        <p:txBody>
          <a:bodyPr>
            <a:noAutofit/>
          </a:bodyPr>
          <a:lstStyle/>
          <a:p>
            <a:r>
              <a:rPr lang="fr-FR" sz="3600" dirty="0">
                <a:latin typeface="Garamond" panose="02020404030301010803" pitchFamily="18" charset="0"/>
              </a:rPr>
              <a:t>Équipe de recherche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647C1E0-9534-5309-2C50-6F9530F3A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843980"/>
              </p:ext>
            </p:extLst>
          </p:nvPr>
        </p:nvGraphicFramePr>
        <p:xfrm>
          <a:off x="516194" y="909320"/>
          <a:ext cx="11135031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277">
                  <a:extLst>
                    <a:ext uri="{9D8B030D-6E8A-4147-A177-3AD203B41FA5}">
                      <a16:colId xmlns:a16="http://schemas.microsoft.com/office/drawing/2014/main" val="18470059"/>
                    </a:ext>
                  </a:extLst>
                </a:gridCol>
                <a:gridCol w="1460090">
                  <a:extLst>
                    <a:ext uri="{9D8B030D-6E8A-4147-A177-3AD203B41FA5}">
                      <a16:colId xmlns:a16="http://schemas.microsoft.com/office/drawing/2014/main" val="2007822434"/>
                    </a:ext>
                  </a:extLst>
                </a:gridCol>
                <a:gridCol w="1430594">
                  <a:extLst>
                    <a:ext uri="{9D8B030D-6E8A-4147-A177-3AD203B41FA5}">
                      <a16:colId xmlns:a16="http://schemas.microsoft.com/office/drawing/2014/main" val="1011097771"/>
                    </a:ext>
                  </a:extLst>
                </a:gridCol>
                <a:gridCol w="1858297">
                  <a:extLst>
                    <a:ext uri="{9D8B030D-6E8A-4147-A177-3AD203B41FA5}">
                      <a16:colId xmlns:a16="http://schemas.microsoft.com/office/drawing/2014/main" val="2082801281"/>
                    </a:ext>
                  </a:extLst>
                </a:gridCol>
                <a:gridCol w="4350773">
                  <a:extLst>
                    <a:ext uri="{9D8B030D-6E8A-4147-A177-3AD203B41FA5}">
                      <a16:colId xmlns:a16="http://schemas.microsoft.com/office/drawing/2014/main" val="41701527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Partenaire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Nom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Prénom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Position actuelle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Rôle &amp; responsabilité dans le projet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40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DRUMMOND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France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Responsable et coordinatrice scientifique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686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ANSAULT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Jean-Jacques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sûretés – voies d’exécution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050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CY-Cergy Université Paris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BARBAN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Patrick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marchés financiers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597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BONNEAU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Thierry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bancaire – </a:t>
                      </a:r>
                      <a:r>
                        <a:rPr lang="fr-FR" i="1" dirty="0" err="1">
                          <a:latin typeface="Garamond" panose="02020404030301010803" pitchFamily="18" charset="0"/>
                        </a:rPr>
                        <a:t>stablecoins</a:t>
                      </a:r>
                      <a:endParaRPr lang="fr-FR" i="1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977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CAFFIN-MOI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Marie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droit des sociétés – droit des contrats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12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COQUELET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Marie-Laure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insolvabilité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242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COUPET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Caroline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droit des sociétés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409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2875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826E1B-83EC-F434-7963-BF04A0E23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651"/>
            <a:ext cx="10515600" cy="750669"/>
          </a:xfrm>
        </p:spPr>
        <p:txBody>
          <a:bodyPr>
            <a:noAutofit/>
          </a:bodyPr>
          <a:lstStyle/>
          <a:p>
            <a:r>
              <a:rPr lang="fr-FR" sz="3600" dirty="0">
                <a:latin typeface="Garamond" panose="02020404030301010803" pitchFamily="18" charset="0"/>
              </a:rPr>
              <a:t>Équipe de recherche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647C1E0-9534-5309-2C50-6F9530F3A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161671"/>
              </p:ext>
            </p:extLst>
          </p:nvPr>
        </p:nvGraphicFramePr>
        <p:xfrm>
          <a:off x="516194" y="909320"/>
          <a:ext cx="11135031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277">
                  <a:extLst>
                    <a:ext uri="{9D8B030D-6E8A-4147-A177-3AD203B41FA5}">
                      <a16:colId xmlns:a16="http://schemas.microsoft.com/office/drawing/2014/main" val="18470059"/>
                    </a:ext>
                  </a:extLst>
                </a:gridCol>
                <a:gridCol w="1460090">
                  <a:extLst>
                    <a:ext uri="{9D8B030D-6E8A-4147-A177-3AD203B41FA5}">
                      <a16:colId xmlns:a16="http://schemas.microsoft.com/office/drawing/2014/main" val="2007822434"/>
                    </a:ext>
                  </a:extLst>
                </a:gridCol>
                <a:gridCol w="1430594">
                  <a:extLst>
                    <a:ext uri="{9D8B030D-6E8A-4147-A177-3AD203B41FA5}">
                      <a16:colId xmlns:a16="http://schemas.microsoft.com/office/drawing/2014/main" val="1011097771"/>
                    </a:ext>
                  </a:extLst>
                </a:gridCol>
                <a:gridCol w="1858297">
                  <a:extLst>
                    <a:ext uri="{9D8B030D-6E8A-4147-A177-3AD203B41FA5}">
                      <a16:colId xmlns:a16="http://schemas.microsoft.com/office/drawing/2014/main" val="2082801281"/>
                    </a:ext>
                  </a:extLst>
                </a:gridCol>
                <a:gridCol w="4350773">
                  <a:extLst>
                    <a:ext uri="{9D8B030D-6E8A-4147-A177-3AD203B41FA5}">
                      <a16:colId xmlns:a16="http://schemas.microsoft.com/office/drawing/2014/main" val="41701527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Partenaire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Nom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Prénom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Position actuelle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Rôle &amp; responsabilité dans le projet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40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de Tours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DANOS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Frédéric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droit des biens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686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D’AVOUT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Louis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droit international privé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050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GIJSBERS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Charles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droit des biens – sûretés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597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Paris-Saclay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JULIENNE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Maxime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droit des biens – sûretés</a:t>
                      </a:r>
                      <a:endParaRPr lang="fr-FR" i="1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977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MARTUCCI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Francesco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droit bancaire – MNBC – régulation internationale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12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TORCK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Stéphane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Professeur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droit bancaire – régulation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242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81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826E1B-83EC-F434-7963-BF04A0E23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6"/>
            <a:ext cx="10515600" cy="750669"/>
          </a:xfrm>
        </p:spPr>
        <p:txBody>
          <a:bodyPr>
            <a:noAutofit/>
          </a:bodyPr>
          <a:lstStyle/>
          <a:p>
            <a:r>
              <a:rPr lang="fr-FR" sz="3600" dirty="0">
                <a:latin typeface="Garamond" panose="02020404030301010803" pitchFamily="18" charset="0"/>
              </a:rPr>
              <a:t>Équipe de recherche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647C1E0-9534-5309-2C50-6F9530F3A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050726"/>
              </p:ext>
            </p:extLst>
          </p:nvPr>
        </p:nvGraphicFramePr>
        <p:xfrm>
          <a:off x="516194" y="715885"/>
          <a:ext cx="11135031" cy="604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277">
                  <a:extLst>
                    <a:ext uri="{9D8B030D-6E8A-4147-A177-3AD203B41FA5}">
                      <a16:colId xmlns:a16="http://schemas.microsoft.com/office/drawing/2014/main" val="18470059"/>
                    </a:ext>
                  </a:extLst>
                </a:gridCol>
                <a:gridCol w="1460090">
                  <a:extLst>
                    <a:ext uri="{9D8B030D-6E8A-4147-A177-3AD203B41FA5}">
                      <a16:colId xmlns:a16="http://schemas.microsoft.com/office/drawing/2014/main" val="2007822434"/>
                    </a:ext>
                  </a:extLst>
                </a:gridCol>
                <a:gridCol w="1430594">
                  <a:extLst>
                    <a:ext uri="{9D8B030D-6E8A-4147-A177-3AD203B41FA5}">
                      <a16:colId xmlns:a16="http://schemas.microsoft.com/office/drawing/2014/main" val="1011097771"/>
                    </a:ext>
                  </a:extLst>
                </a:gridCol>
                <a:gridCol w="1858297">
                  <a:extLst>
                    <a:ext uri="{9D8B030D-6E8A-4147-A177-3AD203B41FA5}">
                      <a16:colId xmlns:a16="http://schemas.microsoft.com/office/drawing/2014/main" val="2082801281"/>
                    </a:ext>
                  </a:extLst>
                </a:gridCol>
                <a:gridCol w="4350773">
                  <a:extLst>
                    <a:ext uri="{9D8B030D-6E8A-4147-A177-3AD203B41FA5}">
                      <a16:colId xmlns:a16="http://schemas.microsoft.com/office/drawing/2014/main" val="41701527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Partenaire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Nom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Prénom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Position actuelle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Rôle &amp; responsabilité dans le projet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40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BARBIERI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Jean-Baptiste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Maître de conférences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insolvabilité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686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CHACORNAC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Jérôme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Maître de conférences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marchés financiers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050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Garamond" panose="02020404030301010803" pitchFamily="18" charset="0"/>
                        </a:rPr>
                        <a:t>Université de Tours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GOURDY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Hélène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Maître de conférences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marchés financiers – sûretés 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597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Garamond" panose="02020404030301010803" pitchFamily="18" charset="0"/>
                        </a:rPr>
                        <a:t>Université de Lorraine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GRIDEL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Augustin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Maître de conférences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marchés financiers droit international privé</a:t>
                      </a:r>
                      <a:endParaRPr lang="fr-FR" i="1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977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CY-Cergy Université Paris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SAUPIN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Thiphaine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Maître de conférences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marchés financiers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12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SEBBAN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Gabriel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Maître de conférences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Membre du groupe de travail</a:t>
                      </a:r>
                    </a:p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Sous-équipe disciplinaire droit des biens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242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POPPE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Godefroi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Doctorant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Suivi administratif et appui scientifique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409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Garamond" panose="02020404030301010803" pitchFamily="18" charset="0"/>
                        </a:rPr>
                        <a:t>Université Paris-Panthéon-Assas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LERICHE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Thomas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Doctorant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Garamond" panose="02020404030301010803" pitchFamily="18" charset="0"/>
                        </a:rPr>
                        <a:t>Suivi administratif et appui scientifique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038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3996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735</Words>
  <Application>Microsoft Macintosh PowerPoint</Application>
  <PresentationFormat>Grand écran</PresentationFormat>
  <Paragraphs>174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Garamond</vt:lpstr>
      <vt:lpstr>Thème Office</vt:lpstr>
      <vt:lpstr>Projet LEGDIGITAS</vt:lpstr>
      <vt:lpstr>Présentation</vt:lpstr>
      <vt:lpstr>Objectifs</vt:lpstr>
      <vt:lpstr>Méthode</vt:lpstr>
      <vt:lpstr>Équipe de recherche</vt:lpstr>
      <vt:lpstr>Équipe de recherche</vt:lpstr>
      <vt:lpstr>Équipe de recherche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LEGDIGITAS</dc:title>
  <dc:creator>LERICHE Thomas</dc:creator>
  <cp:lastModifiedBy>France Drummond</cp:lastModifiedBy>
  <cp:revision>12</cp:revision>
  <dcterms:created xsi:type="dcterms:W3CDTF">2023-11-07T14:50:08Z</dcterms:created>
  <dcterms:modified xsi:type="dcterms:W3CDTF">2024-01-27T19:16:31Z</dcterms:modified>
</cp:coreProperties>
</file>