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63" r:id="rId2"/>
    <p:sldId id="257" r:id="rId3"/>
    <p:sldId id="259" r:id="rId4"/>
    <p:sldId id="260" r:id="rId5"/>
    <p:sldId id="267" r:id="rId6"/>
    <p:sldId id="264" r:id="rId7"/>
    <p:sldId id="265" r:id="rId8"/>
    <p:sldId id="262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3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48698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2280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4848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210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61007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168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9044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2236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6196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943093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479686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989806E-8E94-473C-AEE7-BE6F15F85533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4A918BC-4D43-4B42-B3C0-E7EBE25E6AF0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397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F505E15A-2994-3714-3CFE-863A222F0493}"/>
              </a:ext>
            </a:extLst>
          </p:cNvPr>
          <p:cNvSpPr txBox="1"/>
          <p:nvPr/>
        </p:nvSpPr>
        <p:spPr>
          <a:xfrm>
            <a:off x="1731818" y="1403928"/>
            <a:ext cx="87283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 des usages numériques dans la société </a:t>
            </a:r>
          </a:p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Séminaire annuel, Marsouin – Redon, 30-31 mai 2024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7970789-CD19-D08C-444F-0643DBB35085}"/>
              </a:ext>
            </a:extLst>
          </p:cNvPr>
          <p:cNvSpPr txBox="1"/>
          <p:nvPr/>
        </p:nvSpPr>
        <p:spPr>
          <a:xfrm>
            <a:off x="1487055" y="3290455"/>
            <a:ext cx="92178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Illectronisme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culture numérique : parcours de formation et logiques d’acculturation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02B410-CD40-ED83-8E13-051EF807B4D3}"/>
              </a:ext>
            </a:extLst>
          </p:cNvPr>
          <p:cNvSpPr txBox="1"/>
          <p:nvPr/>
        </p:nvSpPr>
        <p:spPr>
          <a:xfrm>
            <a:off x="674254" y="5569419"/>
            <a:ext cx="596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Guillaume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Jaroussseau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doctorant au CARISM, Université Paris Panthéon-Assas (guillaume.jarousseau75@gmail.com)</a:t>
            </a:r>
          </a:p>
        </p:txBody>
      </p:sp>
    </p:spTree>
    <p:extLst>
      <p:ext uri="{BB962C8B-B14F-4D97-AF65-F5344CB8AC3E}">
        <p14:creationId xmlns:p14="http://schemas.microsoft.com/office/powerpoint/2010/main" val="4134116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1" y="1274618"/>
            <a:ext cx="96889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(D)écrire son terrain : entre ethnographie et normes académiques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DB2D13-8445-8317-53F8-6FFEBEB4D2D6}"/>
              </a:ext>
            </a:extLst>
          </p:cNvPr>
          <p:cNvSpPr txBox="1"/>
          <p:nvPr/>
        </p:nvSpPr>
        <p:spPr>
          <a:xfrm>
            <a:off x="1403925" y="2517768"/>
            <a:ext cx="94118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Tr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ois savoirs : savoir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voir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savoir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être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(avec les autres) et savoir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écrire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Winkin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2016)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La notion de décrire son terrain, au sens de la description comme au sens de la rédaction, soulève différentes questions : Comment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narrer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les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incommunications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et rendre visible l'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invisible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? Quels dispositifs (Appel 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et al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2010) peuvent être mobilisés pour décrire les phénomènes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(in)communicationnels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? 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 est essentiel de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scruter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d’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interroger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et  de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s’immerger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dans le monde qui nous entoure (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Samè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2023). Elle offre l'avantage de générer des connaissances internes (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Althabe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1990) et permet de rendre compte de ce qui ne peut être exprimé </a:t>
            </a:r>
            <a:r>
              <a:rPr lang="fr-FR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verbalement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fr-FR" b="0" dirty="0">
              <a:effectLst/>
            </a:endParaRPr>
          </a:p>
          <a:p>
            <a:pPr algn="just"/>
            <a:br>
              <a:rPr lang="fr-FR" sz="2000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12658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1" y="1274618"/>
            <a:ext cx="9698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Comment décrire une acculturation qui relève d’une pratique indicible ?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3630CB9-FE85-9321-B486-FE2F4D53E986}"/>
              </a:ext>
            </a:extLst>
          </p:cNvPr>
          <p:cNvSpPr txBox="1"/>
          <p:nvPr/>
        </p:nvSpPr>
        <p:spPr>
          <a:xfrm>
            <a:off x="1403925" y="2517768"/>
            <a:ext cx="941185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Les </a:t>
            </a:r>
            <a:r>
              <a:rPr lang="fr-FR" sz="18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publics en situations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d’</a:t>
            </a:r>
            <a:r>
              <a:rPr lang="fr-FR" sz="18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illectronisme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fr-FR" sz="18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fr-FR" sz="180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Maroun</a:t>
            </a:r>
            <a:r>
              <a:rPr lang="fr-FR" sz="18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2022)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ne possédaient pas la culture numérique nécessaire pour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verbaliser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leurs usages et leur apprentissage. Il était compliqué pour eux d’élaborer car ils avaient un manque de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vocabulaire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numérique et d’</a:t>
            </a:r>
            <a:r>
              <a:rPr lang="fr-FR" sz="18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auto-réflexivité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numérique. 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L'indicible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fait référence à des expériences, des sentiments, ou des concepts qui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dépassent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les limites de notre langage ou de notre capacité à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exprimer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avec précision : « 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L’indicible n’est ni une fantaisie poétique ni le génie du secret, mais une figure nécessaire de certains contextes sociaux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» (Von 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Busekist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2001).	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Problématique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Comment décrire les pratiques numériques des publics qui, au sein de mon système de connaissance, relèvent d’une pratique indicible ?</a:t>
            </a:r>
            <a:endParaRPr lang="fr-FR" b="0" dirty="0">
              <a:effectLst/>
            </a:endParaRPr>
          </a:p>
          <a:p>
            <a:br>
              <a:rPr lang="fr-FR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4708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2" y="1274618"/>
            <a:ext cx="5310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Protocole méthodologique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13C2908-DDB8-2E1E-05C3-981633AE05E0}"/>
              </a:ext>
            </a:extLst>
          </p:cNvPr>
          <p:cNvSpPr txBox="1"/>
          <p:nvPr/>
        </p:nvSpPr>
        <p:spPr>
          <a:xfrm>
            <a:off x="1390072" y="1951756"/>
            <a:ext cx="941185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L’observation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participante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impliquait de me poser la question suivante : « </a:t>
            </a:r>
            <a:r>
              <a:rPr lang="fr-FR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Comment être à la fois sujet et objet, celui qui agit et celui qui, en quelque sorte, se regarde agir ?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» (Bourdieu, 2003) . La dimension participative de mon observation reposait sur le fait que j’étais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acteur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et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observateur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du phénomène social que j’étudiais (</a:t>
            </a:r>
            <a:r>
              <a:rPr lang="fr-FR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Samè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2021).</a:t>
            </a:r>
          </a:p>
          <a:p>
            <a:pPr algn="just"/>
            <a:endParaRPr lang="fr-FR" sz="1800" i="0" u="none" strike="noStrike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fr-FR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J'ai cherché à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diversifier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mon espace d'observation en m'installant tantôt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entre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les apprenants et le formateur, tantôt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derrière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le formateur ou encore derrière les apprenants. J'ai également varié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points de vue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en observant l'ensemble de la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formation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le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formateur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seul, le groupe d'apprenants ou encore un apprenant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individuellement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br>
              <a:rPr lang="fr-FR" dirty="0"/>
            </a:br>
            <a:endParaRPr lang="fr-FR" b="0" dirty="0">
              <a:effectLst/>
            </a:endParaRPr>
          </a:p>
          <a:p>
            <a:br>
              <a:rPr lang="fr-FR" dirty="0"/>
            </a:br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br>
              <a:rPr lang="fr-FR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89636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961" y="1101027"/>
            <a:ext cx="6126840" cy="406630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19026" y="5204749"/>
            <a:ext cx="6990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 Monde</a:t>
            </a:r>
            <a:r>
              <a:rPr lang="fr-FR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« Démarches administratives sur Internet : en banlieue, l’</a:t>
            </a:r>
            <a:r>
              <a:rPr lang="fr-FR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illectronisme</a:t>
            </a:r>
            <a:r>
              <a:rPr lang="fr-FR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accentue les inégalités », par Robin </a:t>
            </a:r>
            <a:r>
              <a:rPr lang="fr-FR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Richardot</a:t>
            </a:r>
            <a:r>
              <a:rPr lang="fr-FR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publié le 07/06/2023, En ligne.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526866" y="1564519"/>
            <a:ext cx="32596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Quatre mois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d’observation ethnographique,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27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femmes (52 ans en moyenne) et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16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hommes (54 ans en moyenne), en situation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d’</a:t>
            </a:r>
            <a:r>
              <a:rPr lang="fr-FR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illectronisme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et en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recherche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d’emploi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676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0" y="1274618"/>
            <a:ext cx="9762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Verbaliser l’indicible par (d)écrire le geste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3EACE6-1BDE-326C-614B-ED3D0723FC65}"/>
              </a:ext>
            </a:extLst>
          </p:cNvPr>
          <p:cNvSpPr txBox="1"/>
          <p:nvPr/>
        </p:nvSpPr>
        <p:spPr>
          <a:xfrm>
            <a:off x="1327725" y="1235948"/>
            <a:ext cx="9638146" cy="5622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78105" indent="457200" algn="just" rtl="0">
              <a:spcBef>
                <a:spcPts val="77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																		     </a:t>
            </a:r>
          </a:p>
          <a:p>
            <a:pPr marR="78105" indent="457200" algn="just">
              <a:spcBef>
                <a:spcPts val="770"/>
              </a:spcBef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																	    														 							    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L'indicibilité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d'un propos ou d'une expérience n'est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pas universelle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mais est intrinsèquement lié à la capacité de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l'émetteur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à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s’exprimer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et à celle du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récepteur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à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comprendre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R="78105" indent="457200" algn="just">
              <a:spcBef>
                <a:spcPts val="770"/>
              </a:spcBef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																		        Le problème étant qu’en tant que chercheur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acculturé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au numérique, le premier risque en arrivant sur le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terrain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était de penser que «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le réel se donne à voir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» (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Arborio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2007) avec l’idée que le terrain que j’observais était à «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portée de regard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»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Ibid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.). Ainsi, cet apprentissage devient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doublement indicible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: obscurci par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difficultés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des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apprenants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et par mes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propres filtres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de compréhension numérique.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									         	</a:t>
            </a:r>
            <a:br>
              <a:rPr lang="fr-FR" dirty="0"/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 fait d'observer un phénomène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doublement indicible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de ne pas uniquement décrire l'observable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priori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d'un usage numérique m’a demandé de développer mon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savoir-voir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Winkin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2016).</a:t>
            </a:r>
            <a:br>
              <a:rPr lang="fr-FR" dirty="0"/>
            </a:br>
            <a:endParaRPr lang="fr-FR" b="0" dirty="0">
              <a:effectLst/>
            </a:endParaRPr>
          </a:p>
          <a:p>
            <a:br>
              <a:rPr lang="fr-FR" dirty="0"/>
            </a:br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br>
              <a:rPr lang="fr-FR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3263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1" y="1274618"/>
            <a:ext cx="9576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Couper le son »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mieux observer le geste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3630CB9-FE85-9321-B486-FE2F4D53E986}"/>
              </a:ext>
            </a:extLst>
          </p:cNvPr>
          <p:cNvSpPr txBox="1"/>
          <p:nvPr/>
        </p:nvSpPr>
        <p:spPr>
          <a:xfrm>
            <a:off x="1430096" y="1947227"/>
            <a:ext cx="941185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L'observation des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interactions physiques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comme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mouvements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des mains et des doigts sur le clavier ou l'utilisation de la souris, est cruciale pour analyser le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niveau d’aisance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numérique d'une personne. 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L’observation des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interactions réactionnelles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telles que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expressions faciales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le langage corporel, révèle les efforts de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concentration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et la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frustration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liée aux obstacles difficiles à verbaliser. </a:t>
            </a:r>
          </a:p>
          <a:p>
            <a:pPr algn="just"/>
            <a:endParaRPr lang="fr-F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L’observation des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interactions sociales faibles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notamment les communications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non verbales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entre les participants, met en évidence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échanges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de regards et les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réactions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des apprenants non seulement envers leur propre activité numérique, mais aussi envers celle des autres et du formateur.</a:t>
            </a:r>
            <a:br>
              <a:rPr lang="fr-FR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7251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1265382" y="1274618"/>
            <a:ext cx="5310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AB4940F-A579-1681-0757-71683BE3929E}"/>
              </a:ext>
            </a:extLst>
          </p:cNvPr>
          <p:cNvSpPr txBox="1"/>
          <p:nvPr/>
        </p:nvSpPr>
        <p:spPr>
          <a:xfrm>
            <a:off x="1390072" y="1859393"/>
            <a:ext cx="9411855" cy="4514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78105" indent="457200" algn="just" rtl="0">
              <a:spcBef>
                <a:spcPts val="770"/>
              </a:spcBef>
              <a:spcAft>
                <a:spcPts val="0"/>
              </a:spcAft>
            </a:pP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																            En explorant les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dynamiques d'interaction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au sein de formations destinées aux personnes en situation d'illectronisme, cette étude soulève des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défis méthodologiques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et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épistémologiques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quant à la description de ces pratiques numériques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indicibles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																	       											      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Ainsi, elle met en évidence que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les gestes, les postures, les expressions 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du visage et d'autres signaux non verbaux permettaient de renforcer, de compléter ou parfois même de contredire le langage verbal. En résultat, l’indicible était compensé par un </a:t>
            </a:r>
            <a:r>
              <a:rPr lang="fr-FR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autre type de dire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R="78105" indent="457200" algn="just">
              <a:spcBef>
                <a:spcPts val="770"/>
              </a:spcBef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    Ce terrain n’est pas encore terminé, j’ai de nouveau prévu de mener des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sessions d’observation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ces formations. J’ai également prévu de mener une série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d'entretiens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avec les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formés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83185" indent="457200" rtl="0">
              <a:spcBef>
                <a:spcPts val="785"/>
              </a:spcBef>
              <a:spcAft>
                <a:spcPts val="0"/>
              </a:spcAft>
            </a:pP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dirty="0"/>
            </a:b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875349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DFD0FA-E97C-A337-064D-975E1DC9D98F}"/>
              </a:ext>
            </a:extLst>
          </p:cNvPr>
          <p:cNvSpPr txBox="1"/>
          <p:nvPr/>
        </p:nvSpPr>
        <p:spPr>
          <a:xfrm>
            <a:off x="2679314" y="2790247"/>
            <a:ext cx="70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vous remercie pour votre attention </a:t>
            </a:r>
          </a:p>
        </p:txBody>
      </p:sp>
      <p:sp>
        <p:nvSpPr>
          <p:cNvPr id="2" name="Rectangle 1"/>
          <p:cNvSpPr/>
          <p:nvPr/>
        </p:nvSpPr>
        <p:spPr>
          <a:xfrm>
            <a:off x="747900" y="5615000"/>
            <a:ext cx="3565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guillaume.jarousseau75@gmail.com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8960572"/>
      </p:ext>
    </p:extLst>
  </p:cSld>
  <p:clrMapOvr>
    <a:masterClrMapping/>
  </p:clrMapOvr>
</p:sld>
</file>

<file path=ppt/theme/theme1.xml><?xml version="1.0" encoding="utf-8"?>
<a:theme xmlns:a="http://schemas.openxmlformats.org/drawingml/2006/main" name="Cadrage">
  <a:themeElements>
    <a:clrScheme name="Cadr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dr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TM10001105[[fn=Cadrage]]</Template>
  <TotalTime>281</TotalTime>
  <Words>1075</Words>
  <Application>Microsoft Office PowerPoint</Application>
  <PresentationFormat>Grand écran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Franklin Gothic Book</vt:lpstr>
      <vt:lpstr>Tahoma</vt:lpstr>
      <vt:lpstr>Times New Roman</vt:lpstr>
      <vt:lpstr>Cadrage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jarousseau</dc:creator>
  <cp:lastModifiedBy>UP2</cp:lastModifiedBy>
  <cp:revision>24</cp:revision>
  <dcterms:created xsi:type="dcterms:W3CDTF">2024-01-10T09:56:03Z</dcterms:created>
  <dcterms:modified xsi:type="dcterms:W3CDTF">2024-06-04T08:16:21Z</dcterms:modified>
</cp:coreProperties>
</file>