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24" r:id="rId1"/>
    <p:sldMasterId id="2147484536" r:id="rId2"/>
    <p:sldMasterId id="2147484548" r:id="rId3"/>
  </p:sldMasterIdLst>
  <p:notesMasterIdLst>
    <p:notesMasterId r:id="rId19"/>
  </p:notesMasterIdLst>
  <p:handoutMasterIdLst>
    <p:handoutMasterId r:id="rId20"/>
  </p:handoutMasterIdLst>
  <p:sldIdLst>
    <p:sldId id="267" r:id="rId4"/>
    <p:sldId id="258" r:id="rId5"/>
    <p:sldId id="297" r:id="rId6"/>
    <p:sldId id="257" r:id="rId7"/>
    <p:sldId id="293" r:id="rId8"/>
    <p:sldId id="295" r:id="rId9"/>
    <p:sldId id="260" r:id="rId10"/>
    <p:sldId id="294" r:id="rId11"/>
    <p:sldId id="291" r:id="rId12"/>
    <p:sldId id="261" r:id="rId13"/>
    <p:sldId id="264" r:id="rId14"/>
    <p:sldId id="296" r:id="rId15"/>
    <p:sldId id="289" r:id="rId16"/>
    <p:sldId id="266" r:id="rId17"/>
    <p:sldId id="292" r:id="rId18"/>
  </p:sldIdLst>
  <p:sldSz cx="9906000" cy="6858000" type="A4"/>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Section par défaut" id="{BA12B071-363C-4D79-9964-74BA5C146509}">
          <p14:sldIdLst>
            <p14:sldId id="267"/>
          </p14:sldIdLst>
        </p14:section>
        <p14:section name="Section sans titre" id="{45873324-8294-4646-8776-844A8943D28E}">
          <p14:sldIdLst>
            <p14:sldId id="258"/>
            <p14:sldId id="297"/>
            <p14:sldId id="257"/>
            <p14:sldId id="293"/>
            <p14:sldId id="295"/>
            <p14:sldId id="260"/>
            <p14:sldId id="294"/>
            <p14:sldId id="291"/>
            <p14:sldId id="261"/>
            <p14:sldId id="264"/>
            <p14:sldId id="296"/>
            <p14:sldId id="289"/>
            <p14:sldId id="266"/>
            <p14:sldId id="292"/>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39"/>
    <p:restoredTop sz="94643"/>
  </p:normalViewPr>
  <p:slideViewPr>
    <p:cSldViewPr snapToGrid="0" snapToObjects="1">
      <p:cViewPr varScale="1">
        <p:scale>
          <a:sx n="61" d="100"/>
          <a:sy n="61" d="100"/>
        </p:scale>
        <p:origin x="812" y="28"/>
      </p:cViewPr>
      <p:guideLst>
        <p:guide orient="horz" pos="2160"/>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38CFB-A389-4B81-BCD5-66336642240C}"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3A8D2B1-B948-47EE-8971-06B7C6110B7D}">
      <dgm:prSet/>
      <dgm:spPr/>
      <dgm:t>
        <a:bodyPr/>
        <a:lstStyle/>
        <a:p>
          <a:r>
            <a:rPr lang="fr-FR" dirty="0"/>
            <a:t>Votre parcours académique et/ou professionnel</a:t>
          </a:r>
          <a:endParaRPr lang="en-US" dirty="0"/>
        </a:p>
      </dgm:t>
    </dgm:pt>
    <dgm:pt modelId="{62E791ED-034B-4CC6-BFDF-7A4F54AA2482}" type="parTrans" cxnId="{EFF5ED30-91B0-4C86-A84B-00A506B129EF}">
      <dgm:prSet/>
      <dgm:spPr/>
      <dgm:t>
        <a:bodyPr/>
        <a:lstStyle/>
        <a:p>
          <a:endParaRPr lang="en-US"/>
        </a:p>
      </dgm:t>
    </dgm:pt>
    <dgm:pt modelId="{A55C9065-2596-4384-AB44-C6C4C64F5CB8}" type="sibTrans" cxnId="{EFF5ED30-91B0-4C86-A84B-00A506B129EF}">
      <dgm:prSet/>
      <dgm:spPr/>
      <dgm:t>
        <a:bodyPr/>
        <a:lstStyle/>
        <a:p>
          <a:endParaRPr lang="en-US"/>
        </a:p>
      </dgm:t>
    </dgm:pt>
    <dgm:pt modelId="{F5A5D9A7-4D5A-4B3C-9367-6F9A9AB7BA0A}">
      <dgm:prSet/>
      <dgm:spPr/>
      <dgm:t>
        <a:bodyPr/>
        <a:lstStyle/>
        <a:p>
          <a:r>
            <a:rPr lang="fr-FR"/>
            <a:t>Vos passe-temps et activités</a:t>
          </a:r>
          <a:endParaRPr lang="en-US"/>
        </a:p>
      </dgm:t>
    </dgm:pt>
    <dgm:pt modelId="{8184E3F2-EA73-4EC0-8B59-1F8980DA7C37}" type="parTrans" cxnId="{AC5CF8EC-5AF1-4FDE-8673-DD42B197FB4F}">
      <dgm:prSet/>
      <dgm:spPr/>
      <dgm:t>
        <a:bodyPr/>
        <a:lstStyle/>
        <a:p>
          <a:endParaRPr lang="en-US"/>
        </a:p>
      </dgm:t>
    </dgm:pt>
    <dgm:pt modelId="{50D94643-8C43-4D59-A191-4343A4CE58F6}" type="sibTrans" cxnId="{AC5CF8EC-5AF1-4FDE-8673-DD42B197FB4F}">
      <dgm:prSet/>
      <dgm:spPr/>
      <dgm:t>
        <a:bodyPr/>
        <a:lstStyle/>
        <a:p>
          <a:endParaRPr lang="en-US"/>
        </a:p>
      </dgm:t>
    </dgm:pt>
    <dgm:pt modelId="{FFBA1DF2-A0C2-4552-A5F2-FC078AC31BD6}">
      <dgm:prSet/>
      <dgm:spPr/>
      <dgm:t>
        <a:bodyPr/>
        <a:lstStyle/>
        <a:p>
          <a:r>
            <a:rPr lang="fr-FR"/>
            <a:t>Votre motivation pour partir à l’étranger</a:t>
          </a:r>
          <a:endParaRPr lang="en-US"/>
        </a:p>
      </dgm:t>
    </dgm:pt>
    <dgm:pt modelId="{54ECE2F0-F7BE-459F-8EF7-2AD8E0F3EE8B}" type="parTrans" cxnId="{726CE199-1060-488F-BDA0-81C023AAD6AE}">
      <dgm:prSet/>
      <dgm:spPr/>
      <dgm:t>
        <a:bodyPr/>
        <a:lstStyle/>
        <a:p>
          <a:endParaRPr lang="en-US"/>
        </a:p>
      </dgm:t>
    </dgm:pt>
    <dgm:pt modelId="{99EA9B8F-4063-4748-A9DF-123D51224C14}" type="sibTrans" cxnId="{726CE199-1060-488F-BDA0-81C023AAD6AE}">
      <dgm:prSet/>
      <dgm:spPr/>
      <dgm:t>
        <a:bodyPr/>
        <a:lstStyle/>
        <a:p>
          <a:endParaRPr lang="en-US"/>
        </a:p>
      </dgm:t>
    </dgm:pt>
    <dgm:pt modelId="{1264BCC1-A2C7-4F54-A7CC-F7EC73C716E6}">
      <dgm:prSet/>
      <dgm:spPr/>
      <dgm:t>
        <a:bodyPr/>
        <a:lstStyle/>
        <a:p>
          <a:r>
            <a:rPr lang="fr-FR"/>
            <a:t>Pourquoi vous avez choisi les universités et/ou consortiums dans vos vœux </a:t>
          </a:r>
          <a:endParaRPr lang="en-US"/>
        </a:p>
      </dgm:t>
    </dgm:pt>
    <dgm:pt modelId="{58157954-EC75-4CAF-AEC1-E88CA87C9E8C}" type="parTrans" cxnId="{C7A70597-73D1-40FE-81EA-5278503A57F8}">
      <dgm:prSet/>
      <dgm:spPr/>
      <dgm:t>
        <a:bodyPr/>
        <a:lstStyle/>
        <a:p>
          <a:endParaRPr lang="en-US"/>
        </a:p>
      </dgm:t>
    </dgm:pt>
    <dgm:pt modelId="{1FC9D82B-A190-4A1D-AE6D-E8E35ADBADF0}" type="sibTrans" cxnId="{C7A70597-73D1-40FE-81EA-5278503A57F8}">
      <dgm:prSet/>
      <dgm:spPr/>
      <dgm:t>
        <a:bodyPr/>
        <a:lstStyle/>
        <a:p>
          <a:endParaRPr lang="en-US"/>
        </a:p>
      </dgm:t>
    </dgm:pt>
    <dgm:pt modelId="{DDF1EBB5-5065-4D43-B6EE-7FDFB5456C19}">
      <dgm:prSet/>
      <dgm:spPr/>
      <dgm:t>
        <a:bodyPr/>
        <a:lstStyle/>
        <a:p>
          <a:r>
            <a:rPr lang="fr-FR"/>
            <a:t>Le financement de votre échange</a:t>
          </a:r>
          <a:endParaRPr lang="en-US"/>
        </a:p>
      </dgm:t>
    </dgm:pt>
    <dgm:pt modelId="{61580FD3-01C9-4BC4-9AA8-A243A9CA7659}" type="parTrans" cxnId="{55797C95-D76D-4CC5-B0A9-2A9B50F2CF84}">
      <dgm:prSet/>
      <dgm:spPr/>
      <dgm:t>
        <a:bodyPr/>
        <a:lstStyle/>
        <a:p>
          <a:endParaRPr lang="en-US"/>
        </a:p>
      </dgm:t>
    </dgm:pt>
    <dgm:pt modelId="{81587C0B-D466-448C-91CB-0A3BC6A43DF2}" type="sibTrans" cxnId="{55797C95-D76D-4CC5-B0A9-2A9B50F2CF84}">
      <dgm:prSet/>
      <dgm:spPr/>
      <dgm:t>
        <a:bodyPr/>
        <a:lstStyle/>
        <a:p>
          <a:endParaRPr lang="en-US"/>
        </a:p>
      </dgm:t>
    </dgm:pt>
    <dgm:pt modelId="{162E132F-67F6-C34C-AAF9-2085B0F818C4}" type="pres">
      <dgm:prSet presAssocID="{6E038CFB-A389-4B81-BCD5-66336642240C}" presName="diagram" presStyleCnt="0">
        <dgm:presLayoutVars>
          <dgm:dir/>
          <dgm:resizeHandles val="exact"/>
        </dgm:presLayoutVars>
      </dgm:prSet>
      <dgm:spPr/>
    </dgm:pt>
    <dgm:pt modelId="{953EFE8B-86AB-764F-9CB4-7C006E6894AF}" type="pres">
      <dgm:prSet presAssocID="{53A8D2B1-B948-47EE-8971-06B7C6110B7D}" presName="node" presStyleLbl="node1" presStyleIdx="0" presStyleCnt="5">
        <dgm:presLayoutVars>
          <dgm:bulletEnabled val="1"/>
        </dgm:presLayoutVars>
      </dgm:prSet>
      <dgm:spPr/>
    </dgm:pt>
    <dgm:pt modelId="{563D64AF-F048-1742-BB77-38AD9AB04737}" type="pres">
      <dgm:prSet presAssocID="{A55C9065-2596-4384-AB44-C6C4C64F5CB8}" presName="sibTrans" presStyleCnt="0"/>
      <dgm:spPr/>
    </dgm:pt>
    <dgm:pt modelId="{B3016F12-758A-3249-9846-FEB662E5A460}" type="pres">
      <dgm:prSet presAssocID="{F5A5D9A7-4D5A-4B3C-9367-6F9A9AB7BA0A}" presName="node" presStyleLbl="node1" presStyleIdx="1" presStyleCnt="5">
        <dgm:presLayoutVars>
          <dgm:bulletEnabled val="1"/>
        </dgm:presLayoutVars>
      </dgm:prSet>
      <dgm:spPr/>
    </dgm:pt>
    <dgm:pt modelId="{5E8F2073-B492-E04B-B94B-36A35EA93840}" type="pres">
      <dgm:prSet presAssocID="{50D94643-8C43-4D59-A191-4343A4CE58F6}" presName="sibTrans" presStyleCnt="0"/>
      <dgm:spPr/>
    </dgm:pt>
    <dgm:pt modelId="{8E043CF2-2446-CF44-9EE9-D653D1A4FBEA}" type="pres">
      <dgm:prSet presAssocID="{FFBA1DF2-A0C2-4552-A5F2-FC078AC31BD6}" presName="node" presStyleLbl="node1" presStyleIdx="2" presStyleCnt="5">
        <dgm:presLayoutVars>
          <dgm:bulletEnabled val="1"/>
        </dgm:presLayoutVars>
      </dgm:prSet>
      <dgm:spPr/>
    </dgm:pt>
    <dgm:pt modelId="{229C72E9-F26A-624B-8243-DD0CCFD01D90}" type="pres">
      <dgm:prSet presAssocID="{99EA9B8F-4063-4748-A9DF-123D51224C14}" presName="sibTrans" presStyleCnt="0"/>
      <dgm:spPr/>
    </dgm:pt>
    <dgm:pt modelId="{15DB6421-DCAF-9A49-85AF-401E9C4EC18A}" type="pres">
      <dgm:prSet presAssocID="{1264BCC1-A2C7-4F54-A7CC-F7EC73C716E6}" presName="node" presStyleLbl="node1" presStyleIdx="3" presStyleCnt="5">
        <dgm:presLayoutVars>
          <dgm:bulletEnabled val="1"/>
        </dgm:presLayoutVars>
      </dgm:prSet>
      <dgm:spPr/>
    </dgm:pt>
    <dgm:pt modelId="{BBCDAD17-D7C5-9A47-A065-56C6DDEC1900}" type="pres">
      <dgm:prSet presAssocID="{1FC9D82B-A190-4A1D-AE6D-E8E35ADBADF0}" presName="sibTrans" presStyleCnt="0"/>
      <dgm:spPr/>
    </dgm:pt>
    <dgm:pt modelId="{150A9223-7699-D44E-9194-2E1D800C4343}" type="pres">
      <dgm:prSet presAssocID="{DDF1EBB5-5065-4D43-B6EE-7FDFB5456C19}" presName="node" presStyleLbl="node1" presStyleIdx="4" presStyleCnt="5">
        <dgm:presLayoutVars>
          <dgm:bulletEnabled val="1"/>
        </dgm:presLayoutVars>
      </dgm:prSet>
      <dgm:spPr/>
    </dgm:pt>
  </dgm:ptLst>
  <dgm:cxnLst>
    <dgm:cxn modelId="{5BAF1C13-AB03-134A-A584-DECE172DD24A}" type="presOf" srcId="{6E038CFB-A389-4B81-BCD5-66336642240C}" destId="{162E132F-67F6-C34C-AAF9-2085B0F818C4}" srcOrd="0" destOrd="0" presId="urn:microsoft.com/office/officeart/2005/8/layout/default"/>
    <dgm:cxn modelId="{ABD20126-4349-7244-9CA1-A570F7F4FB05}" type="presOf" srcId="{53A8D2B1-B948-47EE-8971-06B7C6110B7D}" destId="{953EFE8B-86AB-764F-9CB4-7C006E6894AF}" srcOrd="0" destOrd="0" presId="urn:microsoft.com/office/officeart/2005/8/layout/default"/>
    <dgm:cxn modelId="{EFF5ED30-91B0-4C86-A84B-00A506B129EF}" srcId="{6E038CFB-A389-4B81-BCD5-66336642240C}" destId="{53A8D2B1-B948-47EE-8971-06B7C6110B7D}" srcOrd="0" destOrd="0" parTransId="{62E791ED-034B-4CC6-BFDF-7A4F54AA2482}" sibTransId="{A55C9065-2596-4384-AB44-C6C4C64F5CB8}"/>
    <dgm:cxn modelId="{55797C95-D76D-4CC5-B0A9-2A9B50F2CF84}" srcId="{6E038CFB-A389-4B81-BCD5-66336642240C}" destId="{DDF1EBB5-5065-4D43-B6EE-7FDFB5456C19}" srcOrd="4" destOrd="0" parTransId="{61580FD3-01C9-4BC4-9AA8-A243A9CA7659}" sibTransId="{81587C0B-D466-448C-91CB-0A3BC6A43DF2}"/>
    <dgm:cxn modelId="{C7A70597-73D1-40FE-81EA-5278503A57F8}" srcId="{6E038CFB-A389-4B81-BCD5-66336642240C}" destId="{1264BCC1-A2C7-4F54-A7CC-F7EC73C716E6}" srcOrd="3" destOrd="0" parTransId="{58157954-EC75-4CAF-AEC1-E88CA87C9E8C}" sibTransId="{1FC9D82B-A190-4A1D-AE6D-E8E35ADBADF0}"/>
    <dgm:cxn modelId="{51FB6F97-5FA7-EF4D-939F-A0250938DB80}" type="presOf" srcId="{FFBA1DF2-A0C2-4552-A5F2-FC078AC31BD6}" destId="{8E043CF2-2446-CF44-9EE9-D653D1A4FBEA}" srcOrd="0" destOrd="0" presId="urn:microsoft.com/office/officeart/2005/8/layout/default"/>
    <dgm:cxn modelId="{726CE199-1060-488F-BDA0-81C023AAD6AE}" srcId="{6E038CFB-A389-4B81-BCD5-66336642240C}" destId="{FFBA1DF2-A0C2-4552-A5F2-FC078AC31BD6}" srcOrd="2" destOrd="0" parTransId="{54ECE2F0-F7BE-459F-8EF7-2AD8E0F3EE8B}" sibTransId="{99EA9B8F-4063-4748-A9DF-123D51224C14}"/>
    <dgm:cxn modelId="{02AEFCB9-2031-DF4D-81ED-63F26A096060}" type="presOf" srcId="{F5A5D9A7-4D5A-4B3C-9367-6F9A9AB7BA0A}" destId="{B3016F12-758A-3249-9846-FEB662E5A460}" srcOrd="0" destOrd="0" presId="urn:microsoft.com/office/officeart/2005/8/layout/default"/>
    <dgm:cxn modelId="{03A29FBA-9AEF-374E-9000-4CE3F78AA7A2}" type="presOf" srcId="{1264BCC1-A2C7-4F54-A7CC-F7EC73C716E6}" destId="{15DB6421-DCAF-9A49-85AF-401E9C4EC18A}" srcOrd="0" destOrd="0" presId="urn:microsoft.com/office/officeart/2005/8/layout/default"/>
    <dgm:cxn modelId="{AC5CF8EC-5AF1-4FDE-8673-DD42B197FB4F}" srcId="{6E038CFB-A389-4B81-BCD5-66336642240C}" destId="{F5A5D9A7-4D5A-4B3C-9367-6F9A9AB7BA0A}" srcOrd="1" destOrd="0" parTransId="{8184E3F2-EA73-4EC0-8B59-1F8980DA7C37}" sibTransId="{50D94643-8C43-4D59-A191-4343A4CE58F6}"/>
    <dgm:cxn modelId="{6D5AF9F7-DF83-EC4C-AF90-B9736A76B5C6}" type="presOf" srcId="{DDF1EBB5-5065-4D43-B6EE-7FDFB5456C19}" destId="{150A9223-7699-D44E-9194-2E1D800C4343}" srcOrd="0" destOrd="0" presId="urn:microsoft.com/office/officeart/2005/8/layout/default"/>
    <dgm:cxn modelId="{38E6F06E-76DF-0F45-BADE-DD7D5F4D9A36}" type="presParOf" srcId="{162E132F-67F6-C34C-AAF9-2085B0F818C4}" destId="{953EFE8B-86AB-764F-9CB4-7C006E6894AF}" srcOrd="0" destOrd="0" presId="urn:microsoft.com/office/officeart/2005/8/layout/default"/>
    <dgm:cxn modelId="{F74104CB-57E0-C14E-AE5A-01FD31978C3D}" type="presParOf" srcId="{162E132F-67F6-C34C-AAF9-2085B0F818C4}" destId="{563D64AF-F048-1742-BB77-38AD9AB04737}" srcOrd="1" destOrd="0" presId="urn:microsoft.com/office/officeart/2005/8/layout/default"/>
    <dgm:cxn modelId="{A4A7663F-14CC-EE48-85E2-EA8F2FD39BB1}" type="presParOf" srcId="{162E132F-67F6-C34C-AAF9-2085B0F818C4}" destId="{B3016F12-758A-3249-9846-FEB662E5A460}" srcOrd="2" destOrd="0" presId="urn:microsoft.com/office/officeart/2005/8/layout/default"/>
    <dgm:cxn modelId="{73ADE491-0E25-494E-87D8-502C393C3E4D}" type="presParOf" srcId="{162E132F-67F6-C34C-AAF9-2085B0F818C4}" destId="{5E8F2073-B492-E04B-B94B-36A35EA93840}" srcOrd="3" destOrd="0" presId="urn:microsoft.com/office/officeart/2005/8/layout/default"/>
    <dgm:cxn modelId="{60350788-9816-5547-9BFA-C5813CF10E54}" type="presParOf" srcId="{162E132F-67F6-C34C-AAF9-2085B0F818C4}" destId="{8E043CF2-2446-CF44-9EE9-D653D1A4FBEA}" srcOrd="4" destOrd="0" presId="urn:microsoft.com/office/officeart/2005/8/layout/default"/>
    <dgm:cxn modelId="{561FBF5E-DA83-1644-8EB9-FD3566E15F17}" type="presParOf" srcId="{162E132F-67F6-C34C-AAF9-2085B0F818C4}" destId="{229C72E9-F26A-624B-8243-DD0CCFD01D90}" srcOrd="5" destOrd="0" presId="urn:microsoft.com/office/officeart/2005/8/layout/default"/>
    <dgm:cxn modelId="{AF3C596F-BC86-3F41-AF7B-87AE81665640}" type="presParOf" srcId="{162E132F-67F6-C34C-AAF9-2085B0F818C4}" destId="{15DB6421-DCAF-9A49-85AF-401E9C4EC18A}" srcOrd="6" destOrd="0" presId="urn:microsoft.com/office/officeart/2005/8/layout/default"/>
    <dgm:cxn modelId="{1E2A5393-96B1-1749-BD18-98FE5FC38203}" type="presParOf" srcId="{162E132F-67F6-C34C-AAF9-2085B0F818C4}" destId="{BBCDAD17-D7C5-9A47-A065-56C6DDEC1900}" srcOrd="7" destOrd="0" presId="urn:microsoft.com/office/officeart/2005/8/layout/default"/>
    <dgm:cxn modelId="{DA3C4471-6A40-4D49-94C1-064381E85A26}" type="presParOf" srcId="{162E132F-67F6-C34C-AAF9-2085B0F818C4}" destId="{150A9223-7699-D44E-9194-2E1D800C4343}" srcOrd="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FE8B-86AB-764F-9CB4-7C006E6894AF}">
      <dsp:nvSpPr>
        <dsp:cNvPr id="0" name=""/>
        <dsp:cNvSpPr/>
      </dsp:nvSpPr>
      <dsp:spPr>
        <a:xfrm>
          <a:off x="603919" y="52"/>
          <a:ext cx="2357933" cy="1414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Votre parcours académique et/ou professionnel</a:t>
          </a:r>
          <a:endParaRPr lang="en-US" sz="2000" kern="1200" dirty="0"/>
        </a:p>
      </dsp:txBody>
      <dsp:txXfrm>
        <a:off x="603919" y="52"/>
        <a:ext cx="2357933" cy="1414760"/>
      </dsp:txXfrm>
    </dsp:sp>
    <dsp:sp modelId="{B3016F12-758A-3249-9846-FEB662E5A460}">
      <dsp:nvSpPr>
        <dsp:cNvPr id="0" name=""/>
        <dsp:cNvSpPr/>
      </dsp:nvSpPr>
      <dsp:spPr>
        <a:xfrm>
          <a:off x="3197646" y="52"/>
          <a:ext cx="2357933" cy="1414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Vos passe-temps et activités</a:t>
          </a:r>
          <a:endParaRPr lang="en-US" sz="2000" kern="1200"/>
        </a:p>
      </dsp:txBody>
      <dsp:txXfrm>
        <a:off x="3197646" y="52"/>
        <a:ext cx="2357933" cy="1414760"/>
      </dsp:txXfrm>
    </dsp:sp>
    <dsp:sp modelId="{8E043CF2-2446-CF44-9EE9-D653D1A4FBEA}">
      <dsp:nvSpPr>
        <dsp:cNvPr id="0" name=""/>
        <dsp:cNvSpPr/>
      </dsp:nvSpPr>
      <dsp:spPr>
        <a:xfrm>
          <a:off x="603919" y="1650605"/>
          <a:ext cx="2357933" cy="1414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Votre motivation pour partir à l’étranger</a:t>
          </a:r>
          <a:endParaRPr lang="en-US" sz="2000" kern="1200"/>
        </a:p>
      </dsp:txBody>
      <dsp:txXfrm>
        <a:off x="603919" y="1650605"/>
        <a:ext cx="2357933" cy="1414760"/>
      </dsp:txXfrm>
    </dsp:sp>
    <dsp:sp modelId="{15DB6421-DCAF-9A49-85AF-401E9C4EC18A}">
      <dsp:nvSpPr>
        <dsp:cNvPr id="0" name=""/>
        <dsp:cNvSpPr/>
      </dsp:nvSpPr>
      <dsp:spPr>
        <a:xfrm>
          <a:off x="3197646" y="1650605"/>
          <a:ext cx="2357933" cy="1414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Pourquoi vous avez choisi les universités et/ou consortiums dans vos vœux </a:t>
          </a:r>
          <a:endParaRPr lang="en-US" sz="2000" kern="1200"/>
        </a:p>
      </dsp:txBody>
      <dsp:txXfrm>
        <a:off x="3197646" y="1650605"/>
        <a:ext cx="2357933" cy="1414760"/>
      </dsp:txXfrm>
    </dsp:sp>
    <dsp:sp modelId="{150A9223-7699-D44E-9194-2E1D800C4343}">
      <dsp:nvSpPr>
        <dsp:cNvPr id="0" name=""/>
        <dsp:cNvSpPr/>
      </dsp:nvSpPr>
      <dsp:spPr>
        <a:xfrm>
          <a:off x="1900783" y="3301159"/>
          <a:ext cx="2357933" cy="14147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a:t>Le financement de votre échange</a:t>
          </a:r>
          <a:endParaRPr lang="en-US" sz="2000" kern="1200"/>
        </a:p>
      </dsp:txBody>
      <dsp:txXfrm>
        <a:off x="1900783" y="3301159"/>
        <a:ext cx="2357933" cy="14147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D2AB922-8D27-41CB-ACEF-0E520530D77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Arial" charset="0"/>
                <a:ea typeface="ＭＳ Ｐゴシック" pitchFamily="34" charset="-128"/>
                <a:cs typeface="+mn-cs"/>
              </a:defRPr>
            </a:lvl1pPr>
          </a:lstStyle>
          <a:p>
            <a:pPr>
              <a:defRPr/>
            </a:pPr>
            <a:endParaRPr lang="fr-FR"/>
          </a:p>
        </p:txBody>
      </p:sp>
      <p:sp>
        <p:nvSpPr>
          <p:cNvPr id="50179" name="Rectangle 3">
            <a:extLst>
              <a:ext uri="{FF2B5EF4-FFF2-40B4-BE49-F238E27FC236}">
                <a16:creationId xmlns:a16="http://schemas.microsoft.com/office/drawing/2014/main" id="{C20B1C54-75E9-4039-B95A-D9C5DAFE60E2}"/>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mn-lt"/>
              </a:defRPr>
            </a:lvl1pPr>
          </a:lstStyle>
          <a:p>
            <a:pPr>
              <a:defRPr/>
            </a:pPr>
            <a:fld id="{07861F4B-71D2-4BA9-8F47-6409831F1F0E}" type="datetime1">
              <a:rPr lang="fr-FR" altLang="fr-FR"/>
              <a:pPr>
                <a:defRPr/>
              </a:pPr>
              <a:t>27/09/2024</a:t>
            </a:fld>
            <a:endParaRPr lang="fr-FR" altLang="fr-FR"/>
          </a:p>
        </p:txBody>
      </p:sp>
      <p:sp>
        <p:nvSpPr>
          <p:cNvPr id="50180" name="Rectangle 4">
            <a:extLst>
              <a:ext uri="{FF2B5EF4-FFF2-40B4-BE49-F238E27FC236}">
                <a16:creationId xmlns:a16="http://schemas.microsoft.com/office/drawing/2014/main" id="{9A17767B-7704-4761-8A76-09CFC63BA44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Arial" charset="0"/>
                <a:ea typeface="ＭＳ Ｐゴシック" pitchFamily="34" charset="-128"/>
                <a:cs typeface="+mn-cs"/>
              </a:defRPr>
            </a:lvl1pPr>
          </a:lstStyle>
          <a:p>
            <a:pPr>
              <a:defRPr/>
            </a:pPr>
            <a:endParaRPr lang="fr-FR"/>
          </a:p>
        </p:txBody>
      </p:sp>
      <p:sp>
        <p:nvSpPr>
          <p:cNvPr id="50181" name="Rectangle 5">
            <a:extLst>
              <a:ext uri="{FF2B5EF4-FFF2-40B4-BE49-F238E27FC236}">
                <a16:creationId xmlns:a16="http://schemas.microsoft.com/office/drawing/2014/main" id="{B37AA81F-BA65-437C-8830-BFD6174E1A8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3B69243-C698-41B9-ADED-7B7853A1BB22}"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F607B27-04FF-4B88-94ED-4C8D1F2570B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3" name="Espace réservé de la date 2">
            <a:extLst>
              <a:ext uri="{FF2B5EF4-FFF2-40B4-BE49-F238E27FC236}">
                <a16:creationId xmlns:a16="http://schemas.microsoft.com/office/drawing/2014/main" id="{A7C3B29D-8E72-4AD5-87AC-783CAF85F479}"/>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A94D56E4-8BAB-4926-9EB0-876D4B4B9C58}" type="datetime1">
              <a:rPr lang="fr-FR" altLang="fr-FR"/>
              <a:pPr>
                <a:defRPr/>
              </a:pPr>
              <a:t>27/09/2024</a:t>
            </a:fld>
            <a:endParaRPr lang="fr-FR" altLang="fr-FR"/>
          </a:p>
        </p:txBody>
      </p:sp>
      <p:sp>
        <p:nvSpPr>
          <p:cNvPr id="4" name="Espace réservé de l'image des diapositives 3">
            <a:extLst>
              <a:ext uri="{FF2B5EF4-FFF2-40B4-BE49-F238E27FC236}">
                <a16:creationId xmlns:a16="http://schemas.microsoft.com/office/drawing/2014/main" id="{2CADE565-5621-4012-8458-5F8F54CCDFEA}"/>
              </a:ext>
            </a:extLst>
          </p:cNvPr>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EEF93B9D-6D71-42EA-AEFC-F5634D71B4F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6" name="Espace réservé du pied de page 5">
            <a:extLst>
              <a:ext uri="{FF2B5EF4-FFF2-40B4-BE49-F238E27FC236}">
                <a16:creationId xmlns:a16="http://schemas.microsoft.com/office/drawing/2014/main" id="{7D176202-3585-4785-9A8F-9BA72244067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a:extLst>
              <a:ext uri="{FF2B5EF4-FFF2-40B4-BE49-F238E27FC236}">
                <a16:creationId xmlns:a16="http://schemas.microsoft.com/office/drawing/2014/main" id="{DD539376-F19C-4825-AFFB-9303E82F22B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B04F361-1151-4DD5-A8CA-A2876AD8EE83}"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a:extLst>
              <a:ext uri="{FF2B5EF4-FFF2-40B4-BE49-F238E27FC236}">
                <a16:creationId xmlns:a16="http://schemas.microsoft.com/office/drawing/2014/main" id="{90498BC9-C122-44B3-BF58-EB376CAAED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Espace réservé des commentaires 2">
            <a:extLst>
              <a:ext uri="{FF2B5EF4-FFF2-40B4-BE49-F238E27FC236}">
                <a16:creationId xmlns:a16="http://schemas.microsoft.com/office/drawing/2014/main" id="{D348C0F1-F717-4A53-AEDD-93EDC1720E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ea typeface="ＭＳ Ｐゴシック" panose="020B0600070205080204" pitchFamily="34" charset="-128"/>
            </a:endParaRPr>
          </a:p>
        </p:txBody>
      </p:sp>
      <p:sp>
        <p:nvSpPr>
          <p:cNvPr id="16387" name="Espace réservé du numéro de diapositive 3">
            <a:extLst>
              <a:ext uri="{FF2B5EF4-FFF2-40B4-BE49-F238E27FC236}">
                <a16:creationId xmlns:a16="http://schemas.microsoft.com/office/drawing/2014/main" id="{F246D70A-0CFC-4644-AF78-EA4ABE8195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3896DB-A8F6-4F5A-862C-33D094698FAE}" type="slidenum">
              <a:rPr lang="fr-FR" altLang="fr-FR"/>
              <a:pPr>
                <a:spcBef>
                  <a:spcPct val="0"/>
                </a:spcBef>
              </a:pPr>
              <a:t>1</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a:extLst>
              <a:ext uri="{FF2B5EF4-FFF2-40B4-BE49-F238E27FC236}">
                <a16:creationId xmlns:a16="http://schemas.microsoft.com/office/drawing/2014/main" id="{095101FB-5191-42EE-AE73-EE254FE104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Espace réservé des commentaires 2">
            <a:extLst>
              <a:ext uri="{FF2B5EF4-FFF2-40B4-BE49-F238E27FC236}">
                <a16:creationId xmlns:a16="http://schemas.microsoft.com/office/drawing/2014/main" id="{5653C59F-2629-4C34-AA47-8884898EB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fr-FR" dirty="0">
              <a:ea typeface="ＭＳ Ｐゴシック" panose="020B0600070205080204" pitchFamily="34" charset="-128"/>
            </a:endParaRPr>
          </a:p>
        </p:txBody>
      </p:sp>
      <p:sp>
        <p:nvSpPr>
          <p:cNvPr id="22531" name="Espace réservé du numéro de diapositive 3">
            <a:extLst>
              <a:ext uri="{FF2B5EF4-FFF2-40B4-BE49-F238E27FC236}">
                <a16:creationId xmlns:a16="http://schemas.microsoft.com/office/drawing/2014/main" id="{6B93FDAB-E7DE-48BA-B812-C521E022F6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A1E3305-C33C-47DD-92F9-4E3C07695E30}" type="slidenum">
              <a:rPr lang="fr-FR" altLang="fr-FR"/>
              <a:pPr>
                <a:spcBef>
                  <a:spcPct val="0"/>
                </a:spcBef>
              </a:pPr>
              <a:t>7</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a:extLst>
              <a:ext uri="{FF2B5EF4-FFF2-40B4-BE49-F238E27FC236}">
                <a16:creationId xmlns:a16="http://schemas.microsoft.com/office/drawing/2014/main" id="{234AC4E0-FFC8-4A76-B344-B7849918D7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Espace réservé des commentaires 2">
            <a:extLst>
              <a:ext uri="{FF2B5EF4-FFF2-40B4-BE49-F238E27FC236}">
                <a16:creationId xmlns:a16="http://schemas.microsoft.com/office/drawing/2014/main" id="{AA112D20-948F-4766-B316-91DECF5D75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ea typeface="ＭＳ Ｐゴシック" panose="020B0600070205080204" pitchFamily="34" charset="-128"/>
              </a:rPr>
              <a:t>Droit et médecine ne sont pas possibles au niveau Undergraduate</a:t>
            </a:r>
          </a:p>
        </p:txBody>
      </p:sp>
      <p:sp>
        <p:nvSpPr>
          <p:cNvPr id="24579" name="Espace réservé du numéro de diapositive 3">
            <a:extLst>
              <a:ext uri="{FF2B5EF4-FFF2-40B4-BE49-F238E27FC236}">
                <a16:creationId xmlns:a16="http://schemas.microsoft.com/office/drawing/2014/main" id="{B7323F36-5622-4396-A2B2-E995291C95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4D4E551-EFBE-4E89-A252-C00959EBF915}" type="slidenum">
              <a:rPr lang="fr-FR" altLang="fr-FR"/>
              <a:pPr>
                <a:spcBef>
                  <a:spcPct val="0"/>
                </a:spcBef>
              </a:pPr>
              <a:t>9</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a:extLst>
              <a:ext uri="{FF2B5EF4-FFF2-40B4-BE49-F238E27FC236}">
                <a16:creationId xmlns:a16="http://schemas.microsoft.com/office/drawing/2014/main" id="{2C619807-F847-41F4-95F4-0C71D44669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Espace réservé des commentaires 2">
            <a:extLst>
              <a:ext uri="{FF2B5EF4-FFF2-40B4-BE49-F238E27FC236}">
                <a16:creationId xmlns:a16="http://schemas.microsoft.com/office/drawing/2014/main" id="{354C1193-4124-40A5-BC58-F3B2F6C3EE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fr-FR" dirty="0">
                <a:ea typeface="ＭＳ Ｐゴシック" panose="020B0600070205080204" pitchFamily="34" charset="-128"/>
              </a:rPr>
              <a:t>Nous </a:t>
            </a:r>
            <a:r>
              <a:rPr lang="en-US" altLang="fr-FR" dirty="0" err="1">
                <a:ea typeface="ＭＳ Ｐゴシック" panose="020B0600070205080204" pitchFamily="34" charset="-128"/>
              </a:rPr>
              <a:t>n’acceptons</a:t>
            </a:r>
            <a:r>
              <a:rPr lang="en-US" altLang="fr-FR" dirty="0">
                <a:ea typeface="ＭＳ Ｐゴシック" panose="020B0600070205080204" pitchFamily="34" charset="-128"/>
              </a:rPr>
              <a:t> pas le certificate Cambridge </a:t>
            </a:r>
            <a:r>
              <a:rPr lang="en-US" altLang="fr-FR" dirty="0" err="1">
                <a:ea typeface="ＭＳ Ｐゴシック" panose="020B0600070205080204" pitchFamily="34" charset="-128"/>
              </a:rPr>
              <a:t>ni</a:t>
            </a:r>
            <a:r>
              <a:rPr lang="en-US" altLang="fr-FR" dirty="0">
                <a:ea typeface="ＭＳ Ｐゴシック" panose="020B0600070205080204" pitchFamily="34" charset="-128"/>
              </a:rPr>
              <a:t> le </a:t>
            </a:r>
            <a:r>
              <a:rPr lang="en-US" altLang="fr-FR" dirty="0" err="1">
                <a:ea typeface="ＭＳ Ｐゴシック" panose="020B0600070205080204" pitchFamily="34" charset="-128"/>
              </a:rPr>
              <a:t>diplome</a:t>
            </a:r>
            <a:r>
              <a:rPr lang="en-US" altLang="fr-FR" dirty="0">
                <a:ea typeface="ＭＳ Ｐゴシック" panose="020B0600070205080204" pitchFamily="34" charset="-128"/>
              </a:rPr>
              <a:t> </a:t>
            </a:r>
            <a:r>
              <a:rPr lang="en-US" altLang="fr-FR" dirty="0" err="1">
                <a:ea typeface="ＭＳ Ｐゴシック" panose="020B0600070205080204" pitchFamily="34" charset="-128"/>
              </a:rPr>
              <a:t>DuoLingo</a:t>
            </a:r>
            <a:r>
              <a:rPr lang="en-US" altLang="fr-FR" dirty="0">
                <a:ea typeface="ＭＳ Ｐゴシック" panose="020B0600070205080204" pitchFamily="34" charset="-128"/>
              </a:rPr>
              <a:t>. Home Edition not recommended – take TOEFL in testing center</a:t>
            </a:r>
          </a:p>
        </p:txBody>
      </p:sp>
      <p:sp>
        <p:nvSpPr>
          <p:cNvPr id="26627" name="Espace réservé du numéro de diapositive 3">
            <a:extLst>
              <a:ext uri="{FF2B5EF4-FFF2-40B4-BE49-F238E27FC236}">
                <a16:creationId xmlns:a16="http://schemas.microsoft.com/office/drawing/2014/main" id="{7EB36419-C635-44EE-AD10-BF4BBFF6EC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F92517E-04B5-4BF5-A1D7-1FC5D516CF6C}" type="slidenum">
              <a:rPr lang="fr-FR" altLang="fr-FR"/>
              <a:pPr>
                <a:spcBef>
                  <a:spcPct val="0"/>
                </a:spcBef>
              </a:pPr>
              <a:t>10</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a:extLst>
              <a:ext uri="{FF2B5EF4-FFF2-40B4-BE49-F238E27FC236}">
                <a16:creationId xmlns:a16="http://schemas.microsoft.com/office/drawing/2014/main" id="{718D65DB-BEC4-42EA-83FE-65190883BB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Espace réservé des commentaires 2">
            <a:extLst>
              <a:ext uri="{FF2B5EF4-FFF2-40B4-BE49-F238E27FC236}">
                <a16:creationId xmlns:a16="http://schemas.microsoft.com/office/drawing/2014/main" id="{80A0B008-93DD-4E7E-832E-F3E03DF159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dirty="0">
              <a:ea typeface="ＭＳ Ｐゴシック" panose="020B0600070205080204" pitchFamily="34" charset="-128"/>
            </a:endParaRPr>
          </a:p>
          <a:p>
            <a:pPr>
              <a:spcBef>
                <a:spcPct val="0"/>
              </a:spcBef>
            </a:pPr>
            <a:r>
              <a:rPr lang="fr-FR" altLang="fr-FR" dirty="0">
                <a:ea typeface="ＭＳ Ｐゴシック" panose="020B0600070205080204" pitchFamily="34" charset="-128"/>
              </a:rPr>
              <a:t>Votre dossier MICEFA complet inclut ces documents.</a:t>
            </a:r>
          </a:p>
          <a:p>
            <a:pPr>
              <a:spcBef>
                <a:spcPct val="0"/>
              </a:spcBef>
            </a:pPr>
            <a:endParaRPr lang="fr-FR" altLang="fr-FR" dirty="0">
              <a:ea typeface="ＭＳ Ｐゴシック" panose="020B0600070205080204" pitchFamily="34" charset="-128"/>
            </a:endParaRPr>
          </a:p>
        </p:txBody>
      </p:sp>
      <p:sp>
        <p:nvSpPr>
          <p:cNvPr id="28675" name="Espace réservé du numéro de diapositive 3">
            <a:extLst>
              <a:ext uri="{FF2B5EF4-FFF2-40B4-BE49-F238E27FC236}">
                <a16:creationId xmlns:a16="http://schemas.microsoft.com/office/drawing/2014/main" id="{4933B3DA-4CD4-44E3-BED5-E2EF247F53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D92EC7-E977-41D8-852F-A7FE4A8FEA4C}" type="slidenum">
              <a:rPr lang="fr-FR" altLang="fr-FR"/>
              <a:pPr>
                <a:spcBef>
                  <a:spcPct val="0"/>
                </a:spcBef>
              </a:pPr>
              <a:t>11</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a:extLst>
              <a:ext uri="{FF2B5EF4-FFF2-40B4-BE49-F238E27FC236}">
                <a16:creationId xmlns:a16="http://schemas.microsoft.com/office/drawing/2014/main" id="{39420D37-2A1D-4A05-A721-63AB6381E9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Espace réservé des commentaires 2">
            <a:extLst>
              <a:ext uri="{FF2B5EF4-FFF2-40B4-BE49-F238E27FC236}">
                <a16:creationId xmlns:a16="http://schemas.microsoft.com/office/drawing/2014/main" id="{025C1D54-1D03-49C8-94FB-2BA56B3493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ea typeface="ＭＳ Ｐゴシック" panose="020B0600070205080204" pitchFamily="34" charset="-128"/>
              </a:rPr>
              <a:t>Nous avons décomposé le processus de candidature par mois.  Vous trouverez en bas de cette page une foire aux questions. Vous devrez impérativement respecter la date limite.  Attention, cette date limite concernent les étudiants partant au premier et au deuxième semestre.</a:t>
            </a:r>
          </a:p>
        </p:txBody>
      </p:sp>
      <p:sp>
        <p:nvSpPr>
          <p:cNvPr id="30723" name="Espace réservé du numéro de diapositive 3">
            <a:extLst>
              <a:ext uri="{FF2B5EF4-FFF2-40B4-BE49-F238E27FC236}">
                <a16:creationId xmlns:a16="http://schemas.microsoft.com/office/drawing/2014/main" id="{5FC64486-E1AD-4081-A401-8043F3A116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D8D22E5-B197-4D97-B8A7-11EE678E9B05}" type="slidenum">
              <a:rPr lang="fr-FR" altLang="fr-FR"/>
              <a:pPr>
                <a:spcBef>
                  <a:spcPct val="0"/>
                </a:spcBef>
              </a:pPr>
              <a:t>13</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a:extLst>
              <a:ext uri="{FF2B5EF4-FFF2-40B4-BE49-F238E27FC236}">
                <a16:creationId xmlns:a16="http://schemas.microsoft.com/office/drawing/2014/main" id="{DE4A3FD3-10C9-47B4-8C6F-02738A9851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Espace réservé des commentaires 2">
            <a:extLst>
              <a:ext uri="{FF2B5EF4-FFF2-40B4-BE49-F238E27FC236}">
                <a16:creationId xmlns:a16="http://schemas.microsoft.com/office/drawing/2014/main" id="{F623D790-1F68-4E33-9E46-4184E29B85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dirty="0">
                <a:ea typeface="ＭＳ Ｐゴシック" panose="020B0600070205080204" pitchFamily="34" charset="-128"/>
              </a:rPr>
              <a:t>Une fois que vous avez déposé votre dossier aux relations internationales, vous serez informés des modalités de passage de l</a:t>
            </a:r>
            <a:r>
              <a:rPr lang="ja-JP" altLang="fr-FR" dirty="0">
                <a:ea typeface="ＭＳ Ｐゴシック" panose="020B0600070205080204" pitchFamily="34" charset="-128"/>
              </a:rPr>
              <a:t>’</a:t>
            </a:r>
            <a:r>
              <a:rPr lang="fr-FR" altLang="ja-JP" dirty="0">
                <a:ea typeface="ＭＳ Ｐゴシック" panose="020B0600070205080204" pitchFamily="34" charset="-128"/>
              </a:rPr>
              <a:t>entretien.</a:t>
            </a:r>
            <a:endParaRPr lang="fr-FR" altLang="fr-FR" dirty="0">
              <a:ea typeface="ＭＳ Ｐゴシック" panose="020B0600070205080204" pitchFamily="34" charset="-128"/>
            </a:endParaRPr>
          </a:p>
        </p:txBody>
      </p:sp>
      <p:sp>
        <p:nvSpPr>
          <p:cNvPr id="32771" name="Espace réservé du numéro de diapositive 3">
            <a:extLst>
              <a:ext uri="{FF2B5EF4-FFF2-40B4-BE49-F238E27FC236}">
                <a16:creationId xmlns:a16="http://schemas.microsoft.com/office/drawing/2014/main" id="{16E8FB58-2555-42B4-8D95-CA2DF95B0D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5398E4-95E9-486E-A0F2-2A764AFD0E32}" type="slidenum">
              <a:rPr lang="fr-FR" altLang="fr-FR"/>
              <a:pPr>
                <a:spcBef>
                  <a:spcPct val="0"/>
                </a:spcBef>
              </a:pPr>
              <a:t>14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38250" y="1122363"/>
            <a:ext cx="7429500" cy="2387600"/>
          </a:xfrm>
        </p:spPr>
        <p:txBody>
          <a:bodyPr anchor="b"/>
          <a:lstStyle>
            <a:lvl1pPr algn="ctr">
              <a:defRPr sz="4875"/>
            </a:lvl1pPr>
          </a:lstStyle>
          <a:p>
            <a:r>
              <a:rPr lang="fr-FR"/>
              <a:t>Modifiez le style du titre</a:t>
            </a:r>
          </a:p>
        </p:txBody>
      </p:sp>
      <p:sp>
        <p:nvSpPr>
          <p:cNvPr id="3" name="Sous-titr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CBCF4A2-60CD-4FB1-B925-93B951D76FF3}"/>
              </a:ext>
            </a:extLst>
          </p:cNvPr>
          <p:cNvSpPr>
            <a:spLocks noGrp="1"/>
          </p:cNvSpPr>
          <p:nvPr>
            <p:ph type="dt" sz="half" idx="10"/>
          </p:nvPr>
        </p:nvSpPr>
        <p:spPr/>
        <p:txBody>
          <a:bodyPr/>
          <a:lstStyle>
            <a:lvl1pPr>
              <a:defRPr/>
            </a:lvl1pPr>
          </a:lstStyle>
          <a:p>
            <a:pPr>
              <a:defRPr/>
            </a:pPr>
            <a:fld id="{5F2ADD34-3E87-4BFA-AB0E-F739EABA3FAF}" type="datetime1">
              <a:rPr lang="fr-FR" altLang="fr-FR"/>
              <a:pPr>
                <a:defRPr/>
              </a:pPr>
              <a:t>27/09/2024</a:t>
            </a:fld>
            <a:endParaRPr lang="fr-FR" altLang="fr-FR"/>
          </a:p>
        </p:txBody>
      </p:sp>
      <p:sp>
        <p:nvSpPr>
          <p:cNvPr id="5" name="Espace réservé du pied de page 4">
            <a:extLst>
              <a:ext uri="{FF2B5EF4-FFF2-40B4-BE49-F238E27FC236}">
                <a16:creationId xmlns:a16="http://schemas.microsoft.com/office/drawing/2014/main" id="{1DF8803E-B52C-4705-8189-0F98101C4B0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E088AF9-C9D2-44C4-B356-0523E5D3E5C1}"/>
              </a:ext>
            </a:extLst>
          </p:cNvPr>
          <p:cNvSpPr>
            <a:spLocks noGrp="1"/>
          </p:cNvSpPr>
          <p:nvPr>
            <p:ph type="sldNum" sz="quarter" idx="12"/>
          </p:nvPr>
        </p:nvSpPr>
        <p:spPr/>
        <p:txBody>
          <a:bodyPr/>
          <a:lstStyle>
            <a:lvl1pPr>
              <a:defRPr/>
            </a:lvl1pPr>
          </a:lstStyle>
          <a:p>
            <a:pPr>
              <a:defRPr/>
            </a:pPr>
            <a:fld id="{F9F4EDF9-E1E8-45F4-944A-DECE79E63E02}" type="slidenum">
              <a:rPr lang="fr-FR" altLang="fr-FR"/>
              <a:pPr>
                <a:defRPr/>
              </a:pPr>
              <a:t>‹N°›</a:t>
            </a:fld>
            <a:endParaRPr lang="fr-FR" altLang="fr-FR"/>
          </a:p>
        </p:txBody>
      </p:sp>
    </p:spTree>
    <p:extLst>
      <p:ext uri="{BB962C8B-B14F-4D97-AF65-F5344CB8AC3E}">
        <p14:creationId xmlns:p14="http://schemas.microsoft.com/office/powerpoint/2010/main" val="3140516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76FA603-351E-4E2F-A2C9-DD9A5066C5CE}"/>
              </a:ext>
            </a:extLst>
          </p:cNvPr>
          <p:cNvSpPr>
            <a:spLocks noGrp="1"/>
          </p:cNvSpPr>
          <p:nvPr>
            <p:ph type="dt" sz="half" idx="10"/>
          </p:nvPr>
        </p:nvSpPr>
        <p:spPr/>
        <p:txBody>
          <a:bodyPr/>
          <a:lstStyle>
            <a:lvl1pPr>
              <a:defRPr/>
            </a:lvl1pPr>
          </a:lstStyle>
          <a:p>
            <a:pPr>
              <a:defRPr/>
            </a:pPr>
            <a:fld id="{CB785F50-A1CC-4A89-B442-339013ECD48E}" type="datetime1">
              <a:rPr lang="fr-FR" altLang="fr-FR"/>
              <a:pPr>
                <a:defRPr/>
              </a:pPr>
              <a:t>27/09/2024</a:t>
            </a:fld>
            <a:endParaRPr lang="fr-FR" altLang="fr-FR"/>
          </a:p>
        </p:txBody>
      </p:sp>
      <p:sp>
        <p:nvSpPr>
          <p:cNvPr id="5" name="Espace réservé du pied de page 4">
            <a:extLst>
              <a:ext uri="{FF2B5EF4-FFF2-40B4-BE49-F238E27FC236}">
                <a16:creationId xmlns:a16="http://schemas.microsoft.com/office/drawing/2014/main" id="{6CA388A0-4588-45EC-B3DD-98DAE0FB534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2F63FEE-656C-4F5B-9FAE-506CFBAA2005}"/>
              </a:ext>
            </a:extLst>
          </p:cNvPr>
          <p:cNvSpPr>
            <a:spLocks noGrp="1"/>
          </p:cNvSpPr>
          <p:nvPr>
            <p:ph type="sldNum" sz="quarter" idx="12"/>
          </p:nvPr>
        </p:nvSpPr>
        <p:spPr/>
        <p:txBody>
          <a:bodyPr/>
          <a:lstStyle>
            <a:lvl1pPr>
              <a:defRPr/>
            </a:lvl1pPr>
          </a:lstStyle>
          <a:p>
            <a:pPr>
              <a:defRPr/>
            </a:pPr>
            <a:fld id="{9DEBE9D2-AB8B-47C1-AAD3-456CB086AC15}" type="slidenum">
              <a:rPr lang="fr-FR" altLang="fr-FR"/>
              <a:pPr>
                <a:defRPr/>
              </a:pPr>
              <a:t>‹N°›</a:t>
            </a:fld>
            <a:endParaRPr lang="fr-FR" altLang="fr-FR"/>
          </a:p>
        </p:txBody>
      </p:sp>
    </p:spTree>
    <p:extLst>
      <p:ext uri="{BB962C8B-B14F-4D97-AF65-F5344CB8AC3E}">
        <p14:creationId xmlns:p14="http://schemas.microsoft.com/office/powerpoint/2010/main" val="197854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88981" y="365125"/>
            <a:ext cx="2135981"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1037"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C3DC25-ADF5-4F5E-AF8F-371C2DEB941D}"/>
              </a:ext>
            </a:extLst>
          </p:cNvPr>
          <p:cNvSpPr>
            <a:spLocks noGrp="1"/>
          </p:cNvSpPr>
          <p:nvPr>
            <p:ph type="dt" sz="half" idx="10"/>
          </p:nvPr>
        </p:nvSpPr>
        <p:spPr/>
        <p:txBody>
          <a:bodyPr/>
          <a:lstStyle>
            <a:lvl1pPr>
              <a:defRPr/>
            </a:lvl1pPr>
          </a:lstStyle>
          <a:p>
            <a:pPr>
              <a:defRPr/>
            </a:pPr>
            <a:fld id="{139219FB-95BE-40E8-874F-15A64A54E66B}" type="datetime1">
              <a:rPr lang="fr-FR" altLang="fr-FR"/>
              <a:pPr>
                <a:defRPr/>
              </a:pPr>
              <a:t>27/09/2024</a:t>
            </a:fld>
            <a:endParaRPr lang="fr-FR" altLang="fr-FR"/>
          </a:p>
        </p:txBody>
      </p:sp>
      <p:sp>
        <p:nvSpPr>
          <p:cNvPr id="5" name="Espace réservé du pied de page 4">
            <a:extLst>
              <a:ext uri="{FF2B5EF4-FFF2-40B4-BE49-F238E27FC236}">
                <a16:creationId xmlns:a16="http://schemas.microsoft.com/office/drawing/2014/main" id="{75686A44-5F8D-4A4B-A12D-86DBD9669A0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40D1EE7-7107-4E90-A15F-4057A52BB4C8}"/>
              </a:ext>
            </a:extLst>
          </p:cNvPr>
          <p:cNvSpPr>
            <a:spLocks noGrp="1"/>
          </p:cNvSpPr>
          <p:nvPr>
            <p:ph type="sldNum" sz="quarter" idx="12"/>
          </p:nvPr>
        </p:nvSpPr>
        <p:spPr/>
        <p:txBody>
          <a:bodyPr/>
          <a:lstStyle>
            <a:lvl1pPr>
              <a:defRPr/>
            </a:lvl1pPr>
          </a:lstStyle>
          <a:p>
            <a:pPr>
              <a:defRPr/>
            </a:pPr>
            <a:fld id="{AC02B780-C453-4024-A537-BD37CB0ABC0A}" type="slidenum">
              <a:rPr lang="fr-FR" altLang="fr-FR"/>
              <a:pPr>
                <a:defRPr/>
              </a:pPr>
              <a:t>‹N°›</a:t>
            </a:fld>
            <a:endParaRPr lang="fr-FR" altLang="fr-FR"/>
          </a:p>
        </p:txBody>
      </p:sp>
    </p:spTree>
    <p:extLst>
      <p:ext uri="{BB962C8B-B14F-4D97-AF65-F5344CB8AC3E}">
        <p14:creationId xmlns:p14="http://schemas.microsoft.com/office/powerpoint/2010/main" val="971602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4E651-A4A6-485E-AE59-B829F666A366}"/>
              </a:ext>
            </a:extLst>
          </p:cNvPr>
          <p:cNvSpPr>
            <a:spLocks noGrp="1"/>
          </p:cNvSpPr>
          <p:nvPr>
            <p:ph type="ctrTitle"/>
          </p:nvPr>
        </p:nvSpPr>
        <p:spPr>
          <a:xfrm>
            <a:off x="1238250" y="1122363"/>
            <a:ext cx="7429500" cy="2387600"/>
          </a:xfrm>
        </p:spPr>
        <p:txBody>
          <a:bodyPr anchor="b"/>
          <a:lstStyle>
            <a:lvl1pPr algn="ctr">
              <a:defRPr sz="4875"/>
            </a:lvl1pPr>
          </a:lstStyle>
          <a:p>
            <a:r>
              <a:rPr lang="fr-FR"/>
              <a:t>Modifiez le style du titre</a:t>
            </a:r>
          </a:p>
        </p:txBody>
      </p:sp>
      <p:sp>
        <p:nvSpPr>
          <p:cNvPr id="3" name="Sous-titre 2">
            <a:extLst>
              <a:ext uri="{FF2B5EF4-FFF2-40B4-BE49-F238E27FC236}">
                <a16:creationId xmlns:a16="http://schemas.microsoft.com/office/drawing/2014/main" id="{59725F80-57FF-41AD-A6E3-BE5B557DFFB7}"/>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D398C4C-0001-42FD-80D6-7E083C4E3B71}"/>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D0041920-E114-42E1-9765-BD5176E271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BEB378-B198-4304-8D72-F9B3371481D5}"/>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3715889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D3D7F-E083-4783-A531-0797BB54399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937969-0E25-41B2-B61B-56359B5B17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D7F5F0-8A4D-4355-9E46-B8F65584BD91}"/>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BBBE6D35-9F74-42E4-A5D7-47FF5F7C87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E87368-82C2-4CE2-8751-B0F11C663E37}"/>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4245227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1BE94-D813-4BDF-BD7B-8262CDBA66D3}"/>
              </a:ext>
            </a:extLst>
          </p:cNvPr>
          <p:cNvSpPr>
            <a:spLocks noGrp="1"/>
          </p:cNvSpPr>
          <p:nvPr>
            <p:ph type="title"/>
          </p:nvPr>
        </p:nvSpPr>
        <p:spPr>
          <a:xfrm>
            <a:off x="675878" y="1709739"/>
            <a:ext cx="8543925" cy="2852737"/>
          </a:xfrm>
        </p:spPr>
        <p:txBody>
          <a:bodyPr anchor="b"/>
          <a:lstStyle>
            <a:lvl1pPr>
              <a:defRPr sz="4875"/>
            </a:lvl1pPr>
          </a:lstStyle>
          <a:p>
            <a:r>
              <a:rPr lang="fr-FR"/>
              <a:t>Modifiez le style du titre</a:t>
            </a:r>
          </a:p>
        </p:txBody>
      </p:sp>
      <p:sp>
        <p:nvSpPr>
          <p:cNvPr id="3" name="Espace réservé du texte 2">
            <a:extLst>
              <a:ext uri="{FF2B5EF4-FFF2-40B4-BE49-F238E27FC236}">
                <a16:creationId xmlns:a16="http://schemas.microsoft.com/office/drawing/2014/main" id="{79753A50-7C73-434E-86AC-F60CA07178E0}"/>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7733D3A-D4C8-47B2-BD44-E8D295B72F50}"/>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9C1ECAE8-BBA1-47F8-AC4D-4ACAAAAD43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CDCF41-BC6D-4855-AD05-2E872CE7ED4F}"/>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164247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9DF339-418D-41FE-B37C-90B34A6DBC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FD1B4D-0837-4411-AA64-1F14113B485B}"/>
              </a:ext>
            </a:extLst>
          </p:cNvPr>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0D42671-7CED-497E-ABA9-F605D5F72F59}"/>
              </a:ext>
            </a:extLst>
          </p:cNvPr>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B1A1518-2795-4000-8EAD-0163BCD9B75F}"/>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6" name="Espace réservé du pied de page 5">
            <a:extLst>
              <a:ext uri="{FF2B5EF4-FFF2-40B4-BE49-F238E27FC236}">
                <a16:creationId xmlns:a16="http://schemas.microsoft.com/office/drawing/2014/main" id="{8F11A511-E2ED-4B27-B85D-E8CA8C83AB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4D4AC6-5902-4BA8-A247-07E24B519980}"/>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831338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93B1C-CD29-43C8-BA37-6E6E080D9DB0}"/>
              </a:ext>
            </a:extLst>
          </p:cNvPr>
          <p:cNvSpPr>
            <a:spLocks noGrp="1"/>
          </p:cNvSpPr>
          <p:nvPr>
            <p:ph type="title"/>
          </p:nvPr>
        </p:nvSpPr>
        <p:spPr>
          <a:xfrm>
            <a:off x="682328" y="365126"/>
            <a:ext cx="8543925"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420048-AA5E-4C95-93DD-DFDAE3BCDB92}"/>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1E3D214-8DB9-448F-807D-35E0DEAB4D86}"/>
              </a:ext>
            </a:extLst>
          </p:cNvPr>
          <p:cNvSpPr>
            <a:spLocks noGrp="1"/>
          </p:cNvSpPr>
          <p:nvPr>
            <p:ph sz="half" idx="2"/>
          </p:nvPr>
        </p:nvSpPr>
        <p:spPr>
          <a:xfrm>
            <a:off x="682328"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95CF2CE-0735-44C1-9A8C-5B1DBA727F1D}"/>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360F3C0-816C-4914-B0D7-BDCB1ECC410D}"/>
              </a:ext>
            </a:extLst>
          </p:cNvPr>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4720F57-536A-4FA3-A5A0-3A3233E23F28}"/>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8" name="Espace réservé du pied de page 7">
            <a:extLst>
              <a:ext uri="{FF2B5EF4-FFF2-40B4-BE49-F238E27FC236}">
                <a16:creationId xmlns:a16="http://schemas.microsoft.com/office/drawing/2014/main" id="{3D60917F-8933-44A2-9083-4AB2EFB1AA2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76AD46A-92AE-4D87-A267-F4854122C61B}"/>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2502475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6C1510-E814-42E9-A479-1FC21C9E5D6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A18DCC6-BE95-4F13-967C-95A6B411ABBB}"/>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4" name="Espace réservé du pied de page 3">
            <a:extLst>
              <a:ext uri="{FF2B5EF4-FFF2-40B4-BE49-F238E27FC236}">
                <a16:creationId xmlns:a16="http://schemas.microsoft.com/office/drawing/2014/main" id="{DE699117-48F5-4DC1-8ED2-27CEEBADB15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5F514E-DC5C-4106-9B3F-2BFA044414CC}"/>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189062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E267D2-1582-4F09-A1B9-AD0305676D38}"/>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3" name="Espace réservé du pied de page 2">
            <a:extLst>
              <a:ext uri="{FF2B5EF4-FFF2-40B4-BE49-F238E27FC236}">
                <a16:creationId xmlns:a16="http://schemas.microsoft.com/office/drawing/2014/main" id="{A34C18FB-CB39-4279-9249-4F2DA994C6E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8EC4B70-AB43-4929-9CFC-4C78D9C9BFD6}"/>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4211005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DA38DB-D4AC-4AA6-96A4-134BF33E2399}"/>
              </a:ext>
            </a:extLst>
          </p:cNvPr>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du contenu 2">
            <a:extLst>
              <a:ext uri="{FF2B5EF4-FFF2-40B4-BE49-F238E27FC236}">
                <a16:creationId xmlns:a16="http://schemas.microsoft.com/office/drawing/2014/main" id="{EF270DF9-A6E3-4927-BD24-F2724E26DA3A}"/>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2C888E3-DA6A-44A4-B3CE-438D7570C5C4}"/>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15D943-B0D1-45AA-9DCD-177E07EA83DE}"/>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6" name="Espace réservé du pied de page 5">
            <a:extLst>
              <a:ext uri="{FF2B5EF4-FFF2-40B4-BE49-F238E27FC236}">
                <a16:creationId xmlns:a16="http://schemas.microsoft.com/office/drawing/2014/main" id="{F2960F6A-4E41-4EDB-9FB4-A80C49533A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5E55B67-BEB3-4F4F-9F86-CA4C8B8C91BE}"/>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181608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9576D0-E343-496D-AEA9-F5112986EA14}"/>
              </a:ext>
            </a:extLst>
          </p:cNvPr>
          <p:cNvSpPr>
            <a:spLocks noGrp="1"/>
          </p:cNvSpPr>
          <p:nvPr>
            <p:ph type="dt" sz="half" idx="10"/>
          </p:nvPr>
        </p:nvSpPr>
        <p:spPr/>
        <p:txBody>
          <a:bodyPr/>
          <a:lstStyle>
            <a:lvl1pPr>
              <a:defRPr/>
            </a:lvl1pPr>
          </a:lstStyle>
          <a:p>
            <a:pPr>
              <a:defRPr/>
            </a:pPr>
            <a:fld id="{EA1DA0FE-6726-4901-94ED-899A77A5174E}" type="datetime1">
              <a:rPr lang="fr-FR" altLang="fr-FR"/>
              <a:pPr>
                <a:defRPr/>
              </a:pPr>
              <a:t>27/09/2024</a:t>
            </a:fld>
            <a:endParaRPr lang="fr-FR" altLang="fr-FR"/>
          </a:p>
        </p:txBody>
      </p:sp>
      <p:sp>
        <p:nvSpPr>
          <p:cNvPr id="5" name="Espace réservé du pied de page 4">
            <a:extLst>
              <a:ext uri="{FF2B5EF4-FFF2-40B4-BE49-F238E27FC236}">
                <a16:creationId xmlns:a16="http://schemas.microsoft.com/office/drawing/2014/main" id="{AB375CBD-6B8C-4D46-8C60-CE1AE432685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E13D1C2-32BA-42A6-A282-6F6EF5918841}"/>
              </a:ext>
            </a:extLst>
          </p:cNvPr>
          <p:cNvSpPr>
            <a:spLocks noGrp="1"/>
          </p:cNvSpPr>
          <p:nvPr>
            <p:ph type="sldNum" sz="quarter" idx="12"/>
          </p:nvPr>
        </p:nvSpPr>
        <p:spPr/>
        <p:txBody>
          <a:bodyPr/>
          <a:lstStyle>
            <a:lvl1pPr>
              <a:defRPr/>
            </a:lvl1pPr>
          </a:lstStyle>
          <a:p>
            <a:pPr>
              <a:defRPr/>
            </a:pPr>
            <a:fld id="{D68629F1-A345-4B26-91B7-DE6DE858565C}" type="slidenum">
              <a:rPr lang="fr-FR" altLang="fr-FR"/>
              <a:pPr>
                <a:defRPr/>
              </a:pPr>
              <a:t>‹N°›</a:t>
            </a:fld>
            <a:endParaRPr lang="fr-FR" altLang="fr-FR"/>
          </a:p>
        </p:txBody>
      </p:sp>
    </p:spTree>
    <p:extLst>
      <p:ext uri="{BB962C8B-B14F-4D97-AF65-F5344CB8AC3E}">
        <p14:creationId xmlns:p14="http://schemas.microsoft.com/office/powerpoint/2010/main" val="1059778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1CDA6-8BD0-4283-8163-A2BA7DCBAF5A}"/>
              </a:ext>
            </a:extLst>
          </p:cNvPr>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pour une image  2">
            <a:extLst>
              <a:ext uri="{FF2B5EF4-FFF2-40B4-BE49-F238E27FC236}">
                <a16:creationId xmlns:a16="http://schemas.microsoft.com/office/drawing/2014/main" id="{3E082DED-C1AC-405E-A02B-F0F9D7CF3B5B}"/>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r-FR"/>
          </a:p>
        </p:txBody>
      </p:sp>
      <p:sp>
        <p:nvSpPr>
          <p:cNvPr id="4" name="Espace réservé du texte 3">
            <a:extLst>
              <a:ext uri="{FF2B5EF4-FFF2-40B4-BE49-F238E27FC236}">
                <a16:creationId xmlns:a16="http://schemas.microsoft.com/office/drawing/2014/main" id="{8E67857D-C0AC-425E-81D0-2E071DC7B200}"/>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D31C9CD-5728-460B-B116-9F92933E089D}"/>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6" name="Espace réservé du pied de page 5">
            <a:extLst>
              <a:ext uri="{FF2B5EF4-FFF2-40B4-BE49-F238E27FC236}">
                <a16:creationId xmlns:a16="http://schemas.microsoft.com/office/drawing/2014/main" id="{0D9E0872-E67F-4C15-870B-D1654DB8AE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EE6D5C-A897-41E7-9610-CF54290A9C3D}"/>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146322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479DE7-FFE0-4488-B860-69BBE71B629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DBE6CD0-71A3-4BB2-BD20-948A2CF30CC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E58F3D-ADFB-480C-BAAD-119B831B7ED1}"/>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52999416-29E6-4C1A-AD94-ABC4A46B83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032B809-14E3-44F8-9130-9FCE5BDE9065}"/>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136537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E08DE82-764A-49DB-B64B-73B864591230}"/>
              </a:ext>
            </a:extLst>
          </p:cNvPr>
          <p:cNvSpPr>
            <a:spLocks noGrp="1"/>
          </p:cNvSpPr>
          <p:nvPr>
            <p:ph type="title" orient="vert"/>
          </p:nvPr>
        </p:nvSpPr>
        <p:spPr>
          <a:xfrm>
            <a:off x="7088981" y="365125"/>
            <a:ext cx="2135981"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D1A3F6A-B9BB-44D7-8BEA-417A2DAB39AA}"/>
              </a:ext>
            </a:extLst>
          </p:cNvPr>
          <p:cNvSpPr>
            <a:spLocks noGrp="1"/>
          </p:cNvSpPr>
          <p:nvPr>
            <p:ph type="body" orient="vert" idx="1"/>
          </p:nvPr>
        </p:nvSpPr>
        <p:spPr>
          <a:xfrm>
            <a:off x="681037" y="365125"/>
            <a:ext cx="6284119"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DFBA31-8EA1-4D2C-B6FF-A824BE81D795}"/>
              </a:ext>
            </a:extLst>
          </p:cNvPr>
          <p:cNvSpPr>
            <a:spLocks noGrp="1"/>
          </p:cNvSpPr>
          <p:nvPr>
            <p:ph type="dt" sz="half" idx="10"/>
          </p:nvPr>
        </p:nvSpPr>
        <p:spPr/>
        <p:txBody>
          <a:bodyPr/>
          <a:lstStyle/>
          <a:p>
            <a:fld id="{727F2CE4-804F-4C2D-9B69-BB7D940242E8}"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197851BF-CBDB-48C7-8BD0-4481BAFD07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39DAEF-C0D3-40AA-96B4-08902AD956FA}"/>
              </a:ext>
            </a:extLst>
          </p:cNvPr>
          <p:cNvSpPr>
            <a:spLocks noGrp="1"/>
          </p:cNvSpPr>
          <p:nvPr>
            <p:ph type="sldNum" sz="quarter" idx="12"/>
          </p:nvPr>
        </p:nvSpPr>
        <p:spPr/>
        <p:txBody>
          <a:bodyPr/>
          <a:lstStyle/>
          <a:p>
            <a:fld id="{1614B933-A183-4638-AE61-0BFD0634B66F}" type="slidenum">
              <a:rPr lang="fr-FR" smtClean="0"/>
              <a:t>‹N°›</a:t>
            </a:fld>
            <a:endParaRPr lang="fr-FR"/>
          </a:p>
        </p:txBody>
      </p:sp>
    </p:spTree>
    <p:extLst>
      <p:ext uri="{BB962C8B-B14F-4D97-AF65-F5344CB8AC3E}">
        <p14:creationId xmlns:p14="http://schemas.microsoft.com/office/powerpoint/2010/main" val="2567416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4E7D30-B82D-4E4F-98CA-FFEA3FF5F178}"/>
              </a:ext>
            </a:extLst>
          </p:cNvPr>
          <p:cNvSpPr>
            <a:spLocks noGrp="1"/>
          </p:cNvSpPr>
          <p:nvPr>
            <p:ph type="ctrTitle"/>
          </p:nvPr>
        </p:nvSpPr>
        <p:spPr>
          <a:xfrm>
            <a:off x="1238250" y="1122363"/>
            <a:ext cx="7429500" cy="2387600"/>
          </a:xfrm>
        </p:spPr>
        <p:txBody>
          <a:bodyPr anchor="b"/>
          <a:lstStyle>
            <a:lvl1pPr algn="ctr">
              <a:defRPr sz="4875"/>
            </a:lvl1pPr>
          </a:lstStyle>
          <a:p>
            <a:r>
              <a:rPr lang="fr-FR"/>
              <a:t>Modifiez le style du titre</a:t>
            </a:r>
          </a:p>
        </p:txBody>
      </p:sp>
      <p:sp>
        <p:nvSpPr>
          <p:cNvPr id="3" name="Sous-titre 2">
            <a:extLst>
              <a:ext uri="{FF2B5EF4-FFF2-40B4-BE49-F238E27FC236}">
                <a16:creationId xmlns:a16="http://schemas.microsoft.com/office/drawing/2014/main" id="{32C1B354-B108-4EE9-A337-A4ED7BEF08F0}"/>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B0B812C-A2CD-41C3-BF22-DEABDC3FBC8C}"/>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CD50128C-46AB-4C15-899E-4071E0D865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324B421-15C7-4AAA-BC99-C47C013E3271}"/>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26219971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7436D-FB9B-4BB0-A1D4-4760C30361E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EB2A28-CBA0-4C51-A547-63498488A2D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DB8CAA-7BEB-41BA-8693-AC1ECCA14BE9}"/>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E10A3187-65C8-4D93-AC5D-2662E5359A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12088C7-B03A-4880-B63D-84E0D5E0F6F2}"/>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552931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143301-1649-4302-900D-6D74403BD84E}"/>
              </a:ext>
            </a:extLst>
          </p:cNvPr>
          <p:cNvSpPr>
            <a:spLocks noGrp="1"/>
          </p:cNvSpPr>
          <p:nvPr>
            <p:ph type="title"/>
          </p:nvPr>
        </p:nvSpPr>
        <p:spPr>
          <a:xfrm>
            <a:off x="675878" y="1709739"/>
            <a:ext cx="8543925" cy="2852737"/>
          </a:xfrm>
        </p:spPr>
        <p:txBody>
          <a:bodyPr anchor="b"/>
          <a:lstStyle>
            <a:lvl1pPr>
              <a:defRPr sz="4875"/>
            </a:lvl1pPr>
          </a:lstStyle>
          <a:p>
            <a:r>
              <a:rPr lang="fr-FR"/>
              <a:t>Modifiez le style du titre</a:t>
            </a:r>
          </a:p>
        </p:txBody>
      </p:sp>
      <p:sp>
        <p:nvSpPr>
          <p:cNvPr id="3" name="Espace réservé du texte 2">
            <a:extLst>
              <a:ext uri="{FF2B5EF4-FFF2-40B4-BE49-F238E27FC236}">
                <a16:creationId xmlns:a16="http://schemas.microsoft.com/office/drawing/2014/main" id="{DD70723A-F2F9-4B7A-BC58-477DE9DD4BB6}"/>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C31F15DF-DDF8-47C4-A2C2-FD33836C9C97}"/>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EF90A025-D552-410D-B47F-665939DCC5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1B043C-B00A-4E65-B4C5-9FA4FA1C1839}"/>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497978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72944D-EC8C-4198-94C6-5F7CEFAA945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6D6025-9FCD-4E48-858C-299CE6D4882C}"/>
              </a:ext>
            </a:extLst>
          </p:cNvPr>
          <p:cNvSpPr>
            <a:spLocks noGrp="1"/>
          </p:cNvSpPr>
          <p:nvPr>
            <p:ph sz="half" idx="1"/>
          </p:nvPr>
        </p:nvSpPr>
        <p:spPr>
          <a:xfrm>
            <a:off x="681038"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0F8636-56D1-47A9-94C7-D60D12A8D2E8}"/>
              </a:ext>
            </a:extLst>
          </p:cNvPr>
          <p:cNvSpPr>
            <a:spLocks noGrp="1"/>
          </p:cNvSpPr>
          <p:nvPr>
            <p:ph sz="half" idx="2"/>
          </p:nvPr>
        </p:nvSpPr>
        <p:spPr>
          <a:xfrm>
            <a:off x="5014913" y="1825625"/>
            <a:ext cx="421005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8ADE9CF-C15D-4A32-A627-C8A2C8FB282B}"/>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6" name="Espace réservé du pied de page 5">
            <a:extLst>
              <a:ext uri="{FF2B5EF4-FFF2-40B4-BE49-F238E27FC236}">
                <a16:creationId xmlns:a16="http://schemas.microsoft.com/office/drawing/2014/main" id="{FF879868-D8CD-40F0-BA7D-810BD49041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B4FC3F-0C88-43B0-BD10-2E9D7F976E1C}"/>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2979913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660562-E925-4ECB-B229-CEA13A85E4DE}"/>
              </a:ext>
            </a:extLst>
          </p:cNvPr>
          <p:cNvSpPr>
            <a:spLocks noGrp="1"/>
          </p:cNvSpPr>
          <p:nvPr>
            <p:ph type="title"/>
          </p:nvPr>
        </p:nvSpPr>
        <p:spPr>
          <a:xfrm>
            <a:off x="682328" y="365126"/>
            <a:ext cx="8543925"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FAA0B16-D59F-4162-B4B9-DCF506C5CFB5}"/>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F214289-9CC4-4C87-A1BA-4CA9E31D0CC2}"/>
              </a:ext>
            </a:extLst>
          </p:cNvPr>
          <p:cNvSpPr>
            <a:spLocks noGrp="1"/>
          </p:cNvSpPr>
          <p:nvPr>
            <p:ph sz="half" idx="2"/>
          </p:nvPr>
        </p:nvSpPr>
        <p:spPr>
          <a:xfrm>
            <a:off x="682328" y="2505075"/>
            <a:ext cx="4190702"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7F3687-D9D3-45DE-B860-BB6D5EB1984C}"/>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191AA5B5-94F2-4635-AACA-1E9CD0FF01FB}"/>
              </a:ext>
            </a:extLst>
          </p:cNvPr>
          <p:cNvSpPr>
            <a:spLocks noGrp="1"/>
          </p:cNvSpPr>
          <p:nvPr>
            <p:ph sz="quarter" idx="4"/>
          </p:nvPr>
        </p:nvSpPr>
        <p:spPr>
          <a:xfrm>
            <a:off x="5014913" y="2505075"/>
            <a:ext cx="4211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2359008-1FD5-4661-B10E-E9D8734D4129}"/>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8" name="Espace réservé du pied de page 7">
            <a:extLst>
              <a:ext uri="{FF2B5EF4-FFF2-40B4-BE49-F238E27FC236}">
                <a16:creationId xmlns:a16="http://schemas.microsoft.com/office/drawing/2014/main" id="{65334A93-0039-44EF-B7F6-F2FE49B5DE2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E38F8F2-B279-4425-8BB5-439858A954E0}"/>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754839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6B531E-9ABC-4ABC-95C9-47A759920A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B284D56-A292-406D-9959-70936B8859C6}"/>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4" name="Espace réservé du pied de page 3">
            <a:extLst>
              <a:ext uri="{FF2B5EF4-FFF2-40B4-BE49-F238E27FC236}">
                <a16:creationId xmlns:a16="http://schemas.microsoft.com/office/drawing/2014/main" id="{028BA5AC-CBFC-49C6-8313-E7FF8F9848C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45E9C2-0F37-4BFE-A1EE-E9531044F0B6}"/>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1243510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05FA619-5CF8-484C-A7BB-6AC34ED165ED}"/>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3" name="Espace réservé du pied de page 2">
            <a:extLst>
              <a:ext uri="{FF2B5EF4-FFF2-40B4-BE49-F238E27FC236}">
                <a16:creationId xmlns:a16="http://schemas.microsoft.com/office/drawing/2014/main" id="{A42D8700-2734-46C8-A9B4-780EBEEC3B5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7977EFF-A62E-4ADC-BBA0-EAD4B49D382E}"/>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365584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5878" y="1709739"/>
            <a:ext cx="8543925" cy="2852737"/>
          </a:xfrm>
        </p:spPr>
        <p:txBody>
          <a:bodyPr anchor="b"/>
          <a:lstStyle>
            <a:lvl1pPr>
              <a:defRPr sz="4875"/>
            </a:lvl1pPr>
          </a:lstStyle>
          <a:p>
            <a:r>
              <a:rPr lang="fr-FR"/>
              <a:t>Modifiez le style du titre</a:t>
            </a:r>
          </a:p>
        </p:txBody>
      </p:sp>
      <p:sp>
        <p:nvSpPr>
          <p:cNvPr id="3" name="Espace réservé du texte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52AB00F-7B99-4EC2-8F9B-F06CACB944DE}"/>
              </a:ext>
            </a:extLst>
          </p:cNvPr>
          <p:cNvSpPr>
            <a:spLocks noGrp="1"/>
          </p:cNvSpPr>
          <p:nvPr>
            <p:ph type="dt" sz="half" idx="10"/>
          </p:nvPr>
        </p:nvSpPr>
        <p:spPr/>
        <p:txBody>
          <a:bodyPr/>
          <a:lstStyle>
            <a:lvl1pPr>
              <a:defRPr/>
            </a:lvl1pPr>
          </a:lstStyle>
          <a:p>
            <a:pPr>
              <a:defRPr/>
            </a:pPr>
            <a:fld id="{0EBC564D-20C0-4090-BB7B-2067C06992AD}" type="datetime1">
              <a:rPr lang="fr-FR" altLang="fr-FR"/>
              <a:pPr>
                <a:defRPr/>
              </a:pPr>
              <a:t>27/09/2024</a:t>
            </a:fld>
            <a:endParaRPr lang="fr-FR" altLang="fr-FR"/>
          </a:p>
        </p:txBody>
      </p:sp>
      <p:sp>
        <p:nvSpPr>
          <p:cNvPr id="5" name="Espace réservé du pied de page 4">
            <a:extLst>
              <a:ext uri="{FF2B5EF4-FFF2-40B4-BE49-F238E27FC236}">
                <a16:creationId xmlns:a16="http://schemas.microsoft.com/office/drawing/2014/main" id="{AA31AD63-8004-4BE4-8293-5E40A3547A2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6CBB35B-B1E0-467E-A1A5-3CCC23D3965B}"/>
              </a:ext>
            </a:extLst>
          </p:cNvPr>
          <p:cNvSpPr>
            <a:spLocks noGrp="1"/>
          </p:cNvSpPr>
          <p:nvPr>
            <p:ph type="sldNum" sz="quarter" idx="12"/>
          </p:nvPr>
        </p:nvSpPr>
        <p:spPr/>
        <p:txBody>
          <a:bodyPr/>
          <a:lstStyle>
            <a:lvl1pPr>
              <a:defRPr/>
            </a:lvl1pPr>
          </a:lstStyle>
          <a:p>
            <a:pPr>
              <a:defRPr/>
            </a:pPr>
            <a:fld id="{AEF48B41-00F3-44FD-BAF1-9AB79ADDD1C0}" type="slidenum">
              <a:rPr lang="fr-FR" altLang="fr-FR"/>
              <a:pPr>
                <a:defRPr/>
              </a:pPr>
              <a:t>‹N°›</a:t>
            </a:fld>
            <a:endParaRPr lang="fr-FR" altLang="fr-FR"/>
          </a:p>
        </p:txBody>
      </p:sp>
    </p:spTree>
    <p:extLst>
      <p:ext uri="{BB962C8B-B14F-4D97-AF65-F5344CB8AC3E}">
        <p14:creationId xmlns:p14="http://schemas.microsoft.com/office/powerpoint/2010/main" val="3948993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2C57C2-5679-4E7B-A82F-B8B137859D99}"/>
              </a:ext>
            </a:extLst>
          </p:cNvPr>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du contenu 2">
            <a:extLst>
              <a:ext uri="{FF2B5EF4-FFF2-40B4-BE49-F238E27FC236}">
                <a16:creationId xmlns:a16="http://schemas.microsoft.com/office/drawing/2014/main" id="{DF46EC65-F58B-4219-8C5C-9B4FA42C8D83}"/>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14C5FC4-C780-4FDD-A3AE-DA61600F5B07}"/>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A63155C8-21AC-4EBF-8CC8-53EE8609FEA1}"/>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6" name="Espace réservé du pied de page 5">
            <a:extLst>
              <a:ext uri="{FF2B5EF4-FFF2-40B4-BE49-F238E27FC236}">
                <a16:creationId xmlns:a16="http://schemas.microsoft.com/office/drawing/2014/main" id="{42A8ED90-97D4-41A6-ADE7-94D5D01ED21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E7BB1A-B31B-42D0-9E04-0A51A3117569}"/>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1712162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4EDEF-F2C1-4953-B1EF-42016848AFF6}"/>
              </a:ext>
            </a:extLst>
          </p:cNvPr>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pour une image  2">
            <a:extLst>
              <a:ext uri="{FF2B5EF4-FFF2-40B4-BE49-F238E27FC236}">
                <a16:creationId xmlns:a16="http://schemas.microsoft.com/office/drawing/2014/main" id="{3844B21B-5997-4B55-8034-5C9458011F77}"/>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fr-FR"/>
          </a:p>
        </p:txBody>
      </p:sp>
      <p:sp>
        <p:nvSpPr>
          <p:cNvPr id="4" name="Espace réservé du texte 3">
            <a:extLst>
              <a:ext uri="{FF2B5EF4-FFF2-40B4-BE49-F238E27FC236}">
                <a16:creationId xmlns:a16="http://schemas.microsoft.com/office/drawing/2014/main" id="{60DCA4D3-C114-487B-905B-B98D9C48E1C4}"/>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B984AE6-9D5B-4581-A69C-49D47364F843}"/>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6" name="Espace réservé du pied de page 5">
            <a:extLst>
              <a:ext uri="{FF2B5EF4-FFF2-40B4-BE49-F238E27FC236}">
                <a16:creationId xmlns:a16="http://schemas.microsoft.com/office/drawing/2014/main" id="{0E376565-C1D2-4FEF-9F02-B6077B53B1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1F42F0-B565-4EF3-99F7-C2AC8D980267}"/>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1680743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828BD-E457-4D58-BAC5-90729501C2D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4DE2683-DDA1-439B-9822-BE5B7E3682F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41D085-8572-4B06-9FB0-96DEADCF62A8}"/>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664B573E-9926-4B96-ABC7-04A29FEE62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83A884-01F2-4DE2-B619-215A7AB182ED}"/>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1610138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4D18E9-9A4A-4E3F-8866-1127CC357A48}"/>
              </a:ext>
            </a:extLst>
          </p:cNvPr>
          <p:cNvSpPr>
            <a:spLocks noGrp="1"/>
          </p:cNvSpPr>
          <p:nvPr>
            <p:ph type="title" orient="vert"/>
          </p:nvPr>
        </p:nvSpPr>
        <p:spPr>
          <a:xfrm>
            <a:off x="7088981" y="365125"/>
            <a:ext cx="2135981"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DFEE5DB-CC80-4431-8A04-92881C7D63EC}"/>
              </a:ext>
            </a:extLst>
          </p:cNvPr>
          <p:cNvSpPr>
            <a:spLocks noGrp="1"/>
          </p:cNvSpPr>
          <p:nvPr>
            <p:ph type="body" orient="vert" idx="1"/>
          </p:nvPr>
        </p:nvSpPr>
        <p:spPr>
          <a:xfrm>
            <a:off x="681037" y="365125"/>
            <a:ext cx="6284119"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896FD3B-0F3B-440F-B80E-D9A7F7194EF3}"/>
              </a:ext>
            </a:extLst>
          </p:cNvPr>
          <p:cNvSpPr>
            <a:spLocks noGrp="1"/>
          </p:cNvSpPr>
          <p:nvPr>
            <p:ph type="dt" sz="half" idx="10"/>
          </p:nvPr>
        </p:nvSpPr>
        <p:spPr/>
        <p:txBody>
          <a:bodyPr/>
          <a:lstStyle/>
          <a:p>
            <a:fld id="{88391C12-9089-476F-B6C6-BA6013D0B3D7}"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018FB65D-2831-43AA-AE47-FD3473424E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1291E2-742E-4BCC-B638-9B76CAC85250}"/>
              </a:ext>
            </a:extLst>
          </p:cNvPr>
          <p:cNvSpPr>
            <a:spLocks noGrp="1"/>
          </p:cNvSpPr>
          <p:nvPr>
            <p:ph type="sldNum" sz="quarter" idx="12"/>
          </p:nvPr>
        </p:nvSpPr>
        <p:spPr/>
        <p:txBody>
          <a:bodyPr/>
          <a:lstStyle/>
          <a:p>
            <a:fld id="{1143996D-46E8-4E97-B615-F3CC7082C280}" type="slidenum">
              <a:rPr lang="fr-FR" smtClean="0"/>
              <a:t>‹N°›</a:t>
            </a:fld>
            <a:endParaRPr lang="fr-FR"/>
          </a:p>
        </p:txBody>
      </p:sp>
    </p:spTree>
    <p:extLst>
      <p:ext uri="{BB962C8B-B14F-4D97-AF65-F5344CB8AC3E}">
        <p14:creationId xmlns:p14="http://schemas.microsoft.com/office/powerpoint/2010/main" val="155750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1038"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14913" y="1825625"/>
            <a:ext cx="42100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2AABB179-296F-46F4-B87C-D7D24A6C9049}"/>
              </a:ext>
            </a:extLst>
          </p:cNvPr>
          <p:cNvSpPr>
            <a:spLocks noGrp="1"/>
          </p:cNvSpPr>
          <p:nvPr>
            <p:ph type="dt" sz="half" idx="10"/>
          </p:nvPr>
        </p:nvSpPr>
        <p:spPr/>
        <p:txBody>
          <a:bodyPr/>
          <a:lstStyle>
            <a:lvl1pPr>
              <a:defRPr/>
            </a:lvl1pPr>
          </a:lstStyle>
          <a:p>
            <a:pPr>
              <a:defRPr/>
            </a:pPr>
            <a:fld id="{AEFF1990-881B-4B61-9DC7-0EAD3FEE185C}" type="datetime1">
              <a:rPr lang="fr-FR" altLang="fr-FR"/>
              <a:pPr>
                <a:defRPr/>
              </a:pPr>
              <a:t>27/09/2024</a:t>
            </a:fld>
            <a:endParaRPr lang="fr-FR" altLang="fr-FR"/>
          </a:p>
        </p:txBody>
      </p:sp>
      <p:sp>
        <p:nvSpPr>
          <p:cNvPr id="6" name="Espace réservé du pied de page 4">
            <a:extLst>
              <a:ext uri="{FF2B5EF4-FFF2-40B4-BE49-F238E27FC236}">
                <a16:creationId xmlns:a16="http://schemas.microsoft.com/office/drawing/2014/main" id="{B5F693E4-CD78-4746-AE4B-001A80B3230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D163E8D-FCB9-47D3-BBE2-AB63CC0EFB6D}"/>
              </a:ext>
            </a:extLst>
          </p:cNvPr>
          <p:cNvSpPr>
            <a:spLocks noGrp="1"/>
          </p:cNvSpPr>
          <p:nvPr>
            <p:ph type="sldNum" sz="quarter" idx="12"/>
          </p:nvPr>
        </p:nvSpPr>
        <p:spPr/>
        <p:txBody>
          <a:bodyPr/>
          <a:lstStyle>
            <a:lvl1pPr>
              <a:defRPr/>
            </a:lvl1pPr>
          </a:lstStyle>
          <a:p>
            <a:pPr>
              <a:defRPr/>
            </a:pPr>
            <a:fld id="{EADE848E-4D41-49B5-BD68-9A208C6643A9}" type="slidenum">
              <a:rPr lang="fr-FR" altLang="fr-FR"/>
              <a:pPr>
                <a:defRPr/>
              </a:pPr>
              <a:t>‹N°›</a:t>
            </a:fld>
            <a:endParaRPr lang="fr-FR" altLang="fr-FR"/>
          </a:p>
        </p:txBody>
      </p:sp>
    </p:spTree>
    <p:extLst>
      <p:ext uri="{BB962C8B-B14F-4D97-AF65-F5344CB8AC3E}">
        <p14:creationId xmlns:p14="http://schemas.microsoft.com/office/powerpoint/2010/main" val="4666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328" y="365126"/>
            <a:ext cx="8543925" cy="1325563"/>
          </a:xfrm>
        </p:spPr>
        <p:txBody>
          <a:bodyPr/>
          <a:lstStyle/>
          <a:p>
            <a:r>
              <a:rPr lang="fr-FR"/>
              <a:t>Modifiez le style du titre</a:t>
            </a:r>
          </a:p>
        </p:txBody>
      </p:sp>
      <p:sp>
        <p:nvSpPr>
          <p:cNvPr id="3" name="Espace réservé du texte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Cliquez pour modifier les styles du texte du masque</a:t>
            </a:r>
          </a:p>
        </p:txBody>
      </p:sp>
      <p:sp>
        <p:nvSpPr>
          <p:cNvPr id="4" name="Espace réservé du contenu 3"/>
          <p:cNvSpPr>
            <a:spLocks noGrp="1"/>
          </p:cNvSpPr>
          <p:nvPr>
            <p:ph sz="half" idx="2"/>
          </p:nvPr>
        </p:nvSpPr>
        <p:spPr>
          <a:xfrm>
            <a:off x="682328" y="2505075"/>
            <a:ext cx="4190702"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a:t>Cliquez pour modifier les styles du texte du masque</a:t>
            </a:r>
          </a:p>
        </p:txBody>
      </p:sp>
      <p:sp>
        <p:nvSpPr>
          <p:cNvPr id="6" name="Espace réservé du contenu 5"/>
          <p:cNvSpPr>
            <a:spLocks noGrp="1"/>
          </p:cNvSpPr>
          <p:nvPr>
            <p:ph sz="quarter" idx="4"/>
          </p:nvPr>
        </p:nvSpPr>
        <p:spPr>
          <a:xfrm>
            <a:off x="5014913" y="2505075"/>
            <a:ext cx="4211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BE2CA001-7D5D-4263-BC3E-B8CFD81BE259}"/>
              </a:ext>
            </a:extLst>
          </p:cNvPr>
          <p:cNvSpPr>
            <a:spLocks noGrp="1"/>
          </p:cNvSpPr>
          <p:nvPr>
            <p:ph type="dt" sz="half" idx="10"/>
          </p:nvPr>
        </p:nvSpPr>
        <p:spPr/>
        <p:txBody>
          <a:bodyPr/>
          <a:lstStyle>
            <a:lvl1pPr>
              <a:defRPr/>
            </a:lvl1pPr>
          </a:lstStyle>
          <a:p>
            <a:pPr>
              <a:defRPr/>
            </a:pPr>
            <a:fld id="{DD56F64F-2A3F-441F-B12E-C75A7AD98F4C}" type="datetime1">
              <a:rPr lang="fr-FR" altLang="fr-FR"/>
              <a:pPr>
                <a:defRPr/>
              </a:pPr>
              <a:t>27/09/2024</a:t>
            </a:fld>
            <a:endParaRPr lang="fr-FR" altLang="fr-FR"/>
          </a:p>
        </p:txBody>
      </p:sp>
      <p:sp>
        <p:nvSpPr>
          <p:cNvPr id="8" name="Espace réservé du pied de page 4">
            <a:extLst>
              <a:ext uri="{FF2B5EF4-FFF2-40B4-BE49-F238E27FC236}">
                <a16:creationId xmlns:a16="http://schemas.microsoft.com/office/drawing/2014/main" id="{7C19C511-EC64-415D-ABD8-230BE11A0BF4}"/>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66567C1B-168F-4F73-B482-5F760D999661}"/>
              </a:ext>
            </a:extLst>
          </p:cNvPr>
          <p:cNvSpPr>
            <a:spLocks noGrp="1"/>
          </p:cNvSpPr>
          <p:nvPr>
            <p:ph type="sldNum" sz="quarter" idx="12"/>
          </p:nvPr>
        </p:nvSpPr>
        <p:spPr/>
        <p:txBody>
          <a:bodyPr/>
          <a:lstStyle>
            <a:lvl1pPr>
              <a:defRPr/>
            </a:lvl1pPr>
          </a:lstStyle>
          <a:p>
            <a:pPr>
              <a:defRPr/>
            </a:pPr>
            <a:fld id="{FC2A4EF2-7992-4104-8AB8-B301D54A6B6A}" type="slidenum">
              <a:rPr lang="fr-FR" altLang="fr-FR"/>
              <a:pPr>
                <a:defRPr/>
              </a:pPr>
              <a:t>‹N°›</a:t>
            </a:fld>
            <a:endParaRPr lang="fr-FR" altLang="fr-FR"/>
          </a:p>
        </p:txBody>
      </p:sp>
    </p:spTree>
    <p:extLst>
      <p:ext uri="{BB962C8B-B14F-4D97-AF65-F5344CB8AC3E}">
        <p14:creationId xmlns:p14="http://schemas.microsoft.com/office/powerpoint/2010/main" val="3238983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9F23F3BC-D932-4AC3-998E-D71740E24186}"/>
              </a:ext>
            </a:extLst>
          </p:cNvPr>
          <p:cNvSpPr>
            <a:spLocks noGrp="1"/>
          </p:cNvSpPr>
          <p:nvPr>
            <p:ph type="dt" sz="half" idx="10"/>
          </p:nvPr>
        </p:nvSpPr>
        <p:spPr/>
        <p:txBody>
          <a:bodyPr/>
          <a:lstStyle>
            <a:lvl1pPr>
              <a:defRPr/>
            </a:lvl1pPr>
          </a:lstStyle>
          <a:p>
            <a:pPr>
              <a:defRPr/>
            </a:pPr>
            <a:fld id="{41731A3F-9F27-421E-AE29-01F4597D4384}" type="datetime1">
              <a:rPr lang="fr-FR" altLang="fr-FR"/>
              <a:pPr>
                <a:defRPr/>
              </a:pPr>
              <a:t>27/09/2024</a:t>
            </a:fld>
            <a:endParaRPr lang="fr-FR" altLang="fr-FR"/>
          </a:p>
        </p:txBody>
      </p:sp>
      <p:sp>
        <p:nvSpPr>
          <p:cNvPr id="4" name="Espace réservé du pied de page 4">
            <a:extLst>
              <a:ext uri="{FF2B5EF4-FFF2-40B4-BE49-F238E27FC236}">
                <a16:creationId xmlns:a16="http://schemas.microsoft.com/office/drawing/2014/main" id="{2D5CA19F-D9E1-4992-9376-A21375654C12}"/>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A1E24F43-A8CB-4A2E-87DF-8CBFEB20442E}"/>
              </a:ext>
            </a:extLst>
          </p:cNvPr>
          <p:cNvSpPr>
            <a:spLocks noGrp="1"/>
          </p:cNvSpPr>
          <p:nvPr>
            <p:ph type="sldNum" sz="quarter" idx="12"/>
          </p:nvPr>
        </p:nvSpPr>
        <p:spPr/>
        <p:txBody>
          <a:bodyPr/>
          <a:lstStyle>
            <a:lvl1pPr>
              <a:defRPr/>
            </a:lvl1pPr>
          </a:lstStyle>
          <a:p>
            <a:pPr>
              <a:defRPr/>
            </a:pPr>
            <a:fld id="{CEEC6145-DF41-4686-ACBD-A542204D9A7C}" type="slidenum">
              <a:rPr lang="fr-FR" altLang="fr-FR"/>
              <a:pPr>
                <a:defRPr/>
              </a:pPr>
              <a:t>‹N°›</a:t>
            </a:fld>
            <a:endParaRPr lang="fr-FR" altLang="fr-FR"/>
          </a:p>
        </p:txBody>
      </p:sp>
    </p:spTree>
    <p:extLst>
      <p:ext uri="{BB962C8B-B14F-4D97-AF65-F5344CB8AC3E}">
        <p14:creationId xmlns:p14="http://schemas.microsoft.com/office/powerpoint/2010/main" val="50796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2FA61A2-492A-4348-B979-46E4FE57B568}"/>
              </a:ext>
            </a:extLst>
          </p:cNvPr>
          <p:cNvSpPr>
            <a:spLocks noGrp="1"/>
          </p:cNvSpPr>
          <p:nvPr>
            <p:ph type="dt" sz="half" idx="10"/>
          </p:nvPr>
        </p:nvSpPr>
        <p:spPr/>
        <p:txBody>
          <a:bodyPr/>
          <a:lstStyle>
            <a:lvl1pPr>
              <a:defRPr/>
            </a:lvl1pPr>
          </a:lstStyle>
          <a:p>
            <a:pPr>
              <a:defRPr/>
            </a:pPr>
            <a:fld id="{15A75EA0-16E0-4298-8C47-520FB76B158A}" type="datetime1">
              <a:rPr lang="fr-FR" altLang="fr-FR"/>
              <a:pPr>
                <a:defRPr/>
              </a:pPr>
              <a:t>27/09/2024</a:t>
            </a:fld>
            <a:endParaRPr lang="fr-FR" altLang="fr-FR"/>
          </a:p>
        </p:txBody>
      </p:sp>
      <p:sp>
        <p:nvSpPr>
          <p:cNvPr id="3" name="Espace réservé du pied de page 4">
            <a:extLst>
              <a:ext uri="{FF2B5EF4-FFF2-40B4-BE49-F238E27FC236}">
                <a16:creationId xmlns:a16="http://schemas.microsoft.com/office/drawing/2014/main" id="{094CDAF4-E21F-40D6-B8A8-BEB2F19D77EF}"/>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6C39F5C2-0EE1-4949-B82F-D279D3561537}"/>
              </a:ext>
            </a:extLst>
          </p:cNvPr>
          <p:cNvSpPr>
            <a:spLocks noGrp="1"/>
          </p:cNvSpPr>
          <p:nvPr>
            <p:ph type="sldNum" sz="quarter" idx="12"/>
          </p:nvPr>
        </p:nvSpPr>
        <p:spPr/>
        <p:txBody>
          <a:bodyPr/>
          <a:lstStyle>
            <a:lvl1pPr>
              <a:defRPr/>
            </a:lvl1pPr>
          </a:lstStyle>
          <a:p>
            <a:pPr>
              <a:defRPr/>
            </a:pPr>
            <a:fld id="{BC7386CA-50FC-42C0-85E8-5821715C334D}" type="slidenum">
              <a:rPr lang="fr-FR" altLang="fr-FR"/>
              <a:pPr>
                <a:defRPr/>
              </a:pPr>
              <a:t>‹N°›</a:t>
            </a:fld>
            <a:endParaRPr lang="fr-FR" altLang="fr-FR"/>
          </a:p>
        </p:txBody>
      </p:sp>
    </p:spTree>
    <p:extLst>
      <p:ext uri="{BB962C8B-B14F-4D97-AF65-F5344CB8AC3E}">
        <p14:creationId xmlns:p14="http://schemas.microsoft.com/office/powerpoint/2010/main" val="168000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du contenu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6BC20A0D-F197-428A-A805-4D69DF511EC7}"/>
              </a:ext>
            </a:extLst>
          </p:cNvPr>
          <p:cNvSpPr>
            <a:spLocks noGrp="1"/>
          </p:cNvSpPr>
          <p:nvPr>
            <p:ph type="dt" sz="half" idx="10"/>
          </p:nvPr>
        </p:nvSpPr>
        <p:spPr/>
        <p:txBody>
          <a:bodyPr/>
          <a:lstStyle>
            <a:lvl1pPr>
              <a:defRPr/>
            </a:lvl1pPr>
          </a:lstStyle>
          <a:p>
            <a:pPr>
              <a:defRPr/>
            </a:pPr>
            <a:fld id="{67C2D518-5A2F-4F34-B2B0-73B86E17A38B}" type="datetime1">
              <a:rPr lang="fr-FR" altLang="fr-FR"/>
              <a:pPr>
                <a:defRPr/>
              </a:pPr>
              <a:t>27/09/2024</a:t>
            </a:fld>
            <a:endParaRPr lang="fr-FR" altLang="fr-FR"/>
          </a:p>
        </p:txBody>
      </p:sp>
      <p:sp>
        <p:nvSpPr>
          <p:cNvPr id="6" name="Espace réservé du pied de page 4">
            <a:extLst>
              <a:ext uri="{FF2B5EF4-FFF2-40B4-BE49-F238E27FC236}">
                <a16:creationId xmlns:a16="http://schemas.microsoft.com/office/drawing/2014/main" id="{9F5513D1-3E8C-4034-868C-9AC160E77E3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D7EE2C91-3AB3-4C4E-80D2-EE8D18896416}"/>
              </a:ext>
            </a:extLst>
          </p:cNvPr>
          <p:cNvSpPr>
            <a:spLocks noGrp="1"/>
          </p:cNvSpPr>
          <p:nvPr>
            <p:ph type="sldNum" sz="quarter" idx="12"/>
          </p:nvPr>
        </p:nvSpPr>
        <p:spPr/>
        <p:txBody>
          <a:bodyPr/>
          <a:lstStyle>
            <a:lvl1pPr>
              <a:defRPr/>
            </a:lvl1pPr>
          </a:lstStyle>
          <a:p>
            <a:pPr>
              <a:defRPr/>
            </a:pPr>
            <a:fld id="{4C6FF719-60C1-4A5D-A98A-2297BC3B661C}" type="slidenum">
              <a:rPr lang="fr-FR" altLang="fr-FR"/>
              <a:pPr>
                <a:defRPr/>
              </a:pPr>
              <a:t>‹N°›</a:t>
            </a:fld>
            <a:endParaRPr lang="fr-FR" altLang="fr-FR"/>
          </a:p>
        </p:txBody>
      </p:sp>
    </p:spTree>
    <p:extLst>
      <p:ext uri="{BB962C8B-B14F-4D97-AF65-F5344CB8AC3E}">
        <p14:creationId xmlns:p14="http://schemas.microsoft.com/office/powerpoint/2010/main" val="402436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28" y="457200"/>
            <a:ext cx="3194943" cy="1600200"/>
          </a:xfrm>
        </p:spPr>
        <p:txBody>
          <a:bodyPr anchor="b"/>
          <a:lstStyle>
            <a:lvl1pPr>
              <a:defRPr sz="2600"/>
            </a:lvl1pPr>
          </a:lstStyle>
          <a:p>
            <a:r>
              <a:rPr lang="fr-FR"/>
              <a:t>Modifiez le style du titre</a:t>
            </a:r>
          </a:p>
        </p:txBody>
      </p:sp>
      <p:sp>
        <p:nvSpPr>
          <p:cNvPr id="3" name="Espace réservé pour une image  2"/>
          <p:cNvSpPr>
            <a:spLocks noGrp="1"/>
          </p:cNvSpPr>
          <p:nvPr>
            <p:ph type="pic" idx="1"/>
          </p:nvPr>
        </p:nvSpPr>
        <p:spPr>
          <a:xfrm>
            <a:off x="4211340" y="987426"/>
            <a:ext cx="5014913" cy="4873625"/>
          </a:xfrm>
        </p:spPr>
        <p:txBody>
          <a:bodyPr rtlCol="0">
            <a:normAutofit/>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endParaRPr lang="fr-FR" noProof="0"/>
          </a:p>
        </p:txBody>
      </p:sp>
      <p:sp>
        <p:nvSpPr>
          <p:cNvPr id="4" name="Espace réservé du texte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B1081316-20E5-4279-B48F-417D152592E5}"/>
              </a:ext>
            </a:extLst>
          </p:cNvPr>
          <p:cNvSpPr>
            <a:spLocks noGrp="1"/>
          </p:cNvSpPr>
          <p:nvPr>
            <p:ph type="dt" sz="half" idx="10"/>
          </p:nvPr>
        </p:nvSpPr>
        <p:spPr/>
        <p:txBody>
          <a:bodyPr/>
          <a:lstStyle>
            <a:lvl1pPr>
              <a:defRPr/>
            </a:lvl1pPr>
          </a:lstStyle>
          <a:p>
            <a:pPr>
              <a:defRPr/>
            </a:pPr>
            <a:fld id="{D3182B68-8110-4409-B908-8EF19E6DA4D3}" type="datetime1">
              <a:rPr lang="fr-FR" altLang="fr-FR"/>
              <a:pPr>
                <a:defRPr/>
              </a:pPr>
              <a:t>27/09/2024</a:t>
            </a:fld>
            <a:endParaRPr lang="fr-FR" altLang="fr-FR"/>
          </a:p>
        </p:txBody>
      </p:sp>
      <p:sp>
        <p:nvSpPr>
          <p:cNvPr id="6" name="Espace réservé du pied de page 4">
            <a:extLst>
              <a:ext uri="{FF2B5EF4-FFF2-40B4-BE49-F238E27FC236}">
                <a16:creationId xmlns:a16="http://schemas.microsoft.com/office/drawing/2014/main" id="{8167E49F-28DD-492D-BBD8-6676C6633B2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69EFC9B8-C6BD-4FE1-8128-972C7B402C5C}"/>
              </a:ext>
            </a:extLst>
          </p:cNvPr>
          <p:cNvSpPr>
            <a:spLocks noGrp="1"/>
          </p:cNvSpPr>
          <p:nvPr>
            <p:ph type="sldNum" sz="quarter" idx="12"/>
          </p:nvPr>
        </p:nvSpPr>
        <p:spPr/>
        <p:txBody>
          <a:bodyPr/>
          <a:lstStyle>
            <a:lvl1pPr>
              <a:defRPr/>
            </a:lvl1pPr>
          </a:lstStyle>
          <a:p>
            <a:pPr>
              <a:defRPr/>
            </a:pPr>
            <a:fld id="{23ACD5EB-A17E-4DCC-8FE6-65E22909D496}" type="slidenum">
              <a:rPr lang="fr-FR" altLang="fr-FR"/>
              <a:pPr>
                <a:defRPr/>
              </a:pPr>
              <a:t>‹N°›</a:t>
            </a:fld>
            <a:endParaRPr lang="fr-FR" altLang="fr-FR"/>
          </a:p>
        </p:txBody>
      </p:sp>
    </p:spTree>
    <p:extLst>
      <p:ext uri="{BB962C8B-B14F-4D97-AF65-F5344CB8AC3E}">
        <p14:creationId xmlns:p14="http://schemas.microsoft.com/office/powerpoint/2010/main" val="36674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D751BFDC-0372-4D42-A91D-4D4D907B9696}"/>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33D7E3A7-2591-462D-AFD4-51C49A6BDD0F}"/>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C31326D1-7F8E-4DEC-96C3-1F1EA849267D}"/>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975">
                <a:solidFill>
                  <a:schemeClr val="tx1">
                    <a:tint val="75000"/>
                  </a:schemeClr>
                </a:solidFill>
                <a:latin typeface="+mn-lt"/>
              </a:defRPr>
            </a:lvl1pPr>
          </a:lstStyle>
          <a:p>
            <a:pPr>
              <a:defRPr/>
            </a:pPr>
            <a:fld id="{5C23E068-374E-4B07-B03B-9AFD3A3999ED}" type="datetime1">
              <a:rPr lang="fr-FR" altLang="fr-FR"/>
              <a:pPr>
                <a:defRPr/>
              </a:pPr>
              <a:t>27/09/2024</a:t>
            </a:fld>
            <a:endParaRPr lang="fr-FR" altLang="fr-FR"/>
          </a:p>
        </p:txBody>
      </p:sp>
      <p:sp>
        <p:nvSpPr>
          <p:cNvPr id="5" name="Espace réservé du pied de page 4">
            <a:extLst>
              <a:ext uri="{FF2B5EF4-FFF2-40B4-BE49-F238E27FC236}">
                <a16:creationId xmlns:a16="http://schemas.microsoft.com/office/drawing/2014/main" id="{6FBA5D49-D318-4832-B57F-D9E8276FE421}"/>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975">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C0503B84-6D40-4945-B65A-04D96DC0C66E}"/>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5B320DED-EFEC-4BA5-8D5F-B72389DC0BC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p:titleStyle>
    <p:bodyStyle>
      <a:lvl1pPr marL="185738" indent="-185738" algn="l" defTabSz="742950" rtl="0" eaLnBrk="0" fontAlgn="base" hangingPunct="0">
        <a:lnSpc>
          <a:spcPct val="90000"/>
        </a:lnSpc>
        <a:spcBef>
          <a:spcPts val="813"/>
        </a:spcBef>
        <a:spcAft>
          <a:spcPct val="0"/>
        </a:spcAft>
        <a:buFont typeface="Arial" panose="020B0604020202020204" pitchFamily="34" charset="0"/>
        <a:buChar char="•"/>
        <a:defRPr sz="2200" kern="1200">
          <a:solidFill>
            <a:schemeClr val="tx1"/>
          </a:solidFill>
          <a:latin typeface="+mn-lt"/>
          <a:ea typeface="+mn-ea"/>
          <a:cs typeface="+mn-cs"/>
        </a:defRPr>
      </a:lvl1pPr>
      <a:lvl2pPr marL="557213" indent="-185738" algn="l" defTabSz="742950" rtl="0" eaLnBrk="0" fontAlgn="base" hangingPunct="0">
        <a:lnSpc>
          <a:spcPct val="90000"/>
        </a:lnSpc>
        <a:spcBef>
          <a:spcPts val="400"/>
        </a:spcBef>
        <a:spcAft>
          <a:spcPct val="0"/>
        </a:spcAft>
        <a:buFont typeface="Arial" panose="020B0604020202020204" pitchFamily="34" charset="0"/>
        <a:buChar char="•"/>
        <a:defRPr sz="1900" kern="1200">
          <a:solidFill>
            <a:schemeClr val="tx1"/>
          </a:solidFill>
          <a:latin typeface="+mn-lt"/>
          <a:ea typeface="+mn-ea"/>
          <a:cs typeface="+mn-cs"/>
        </a:defRPr>
      </a:lvl2pPr>
      <a:lvl3pPr marL="928688" indent="-185738" algn="l" defTabSz="742950" rtl="0" eaLnBrk="0" fontAlgn="base" hangingPunct="0">
        <a:lnSpc>
          <a:spcPct val="90000"/>
        </a:lnSpc>
        <a:spcBef>
          <a:spcPts val="400"/>
        </a:spcBef>
        <a:spcAft>
          <a:spcPct val="0"/>
        </a:spcAft>
        <a:buFont typeface="Arial" panose="020B0604020202020204" pitchFamily="34" charset="0"/>
        <a:buChar char="•"/>
        <a:defRPr sz="1600" kern="1200">
          <a:solidFill>
            <a:schemeClr val="tx1"/>
          </a:solidFill>
          <a:latin typeface="+mn-lt"/>
          <a:ea typeface="+mn-ea"/>
          <a:cs typeface="+mn-cs"/>
        </a:defRPr>
      </a:lvl3pPr>
      <a:lvl4pPr marL="1300163" indent="-185738" algn="l" defTabSz="742950"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4pPr>
      <a:lvl5pPr marL="1671638" indent="-185738" algn="l" defTabSz="742950" rtl="0" eaLnBrk="0" fontAlgn="base" hangingPunct="0">
        <a:lnSpc>
          <a:spcPct val="90000"/>
        </a:lnSpc>
        <a:spcBef>
          <a:spcPts val="400"/>
        </a:spcBef>
        <a:spcAft>
          <a:spcPct val="0"/>
        </a:spcAft>
        <a:buFont typeface="Arial" panose="020B0604020202020204" pitchFamily="34" charset="0"/>
        <a:buChar char="•"/>
        <a:defRPr sz="140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D749AD-2BA9-48E0-B7C7-A1E48CB2D507}"/>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879A5C5-ED83-45D6-BF15-CD6F66C4ABA3}"/>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DBC2DE-0AD9-439D-87BE-D8B8EABD7749}"/>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727F2CE4-804F-4C2D-9B69-BB7D940242E8}"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90D8C15B-8A6B-4826-AAF5-4167F49C7E66}"/>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6C68025-29D6-463A-B371-0B992C7E4966}"/>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1614B933-A183-4638-AE61-0BFD0634B66F}" type="slidenum">
              <a:rPr lang="fr-FR" smtClean="0"/>
              <a:t>‹N°›</a:t>
            </a:fld>
            <a:endParaRPr lang="fr-FR"/>
          </a:p>
        </p:txBody>
      </p:sp>
    </p:spTree>
    <p:extLst>
      <p:ext uri="{BB962C8B-B14F-4D97-AF65-F5344CB8AC3E}">
        <p14:creationId xmlns:p14="http://schemas.microsoft.com/office/powerpoint/2010/main" val="2303350554"/>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826D9F-266C-4844-93A8-B2F2D9466D07}"/>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BD4BF70-C549-4EBD-992F-AE0A3827E424}"/>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BFC5AB4-50C4-4780-9923-8800524F259E}"/>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88391C12-9089-476F-B6C6-BA6013D0B3D7}" type="datetimeFigureOut">
              <a:rPr lang="fr-FR" smtClean="0"/>
              <a:t>27/09/2024</a:t>
            </a:fld>
            <a:endParaRPr lang="fr-FR"/>
          </a:p>
        </p:txBody>
      </p:sp>
      <p:sp>
        <p:nvSpPr>
          <p:cNvPr id="5" name="Espace réservé du pied de page 4">
            <a:extLst>
              <a:ext uri="{FF2B5EF4-FFF2-40B4-BE49-F238E27FC236}">
                <a16:creationId xmlns:a16="http://schemas.microsoft.com/office/drawing/2014/main" id="{FFA46910-3E2D-460F-B047-8F93412A4B92}"/>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DBABD31-9F62-41B6-8B92-03A975DFD4C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1143996D-46E8-4E97-B615-F3CC7082C280}" type="slidenum">
              <a:rPr lang="fr-FR" smtClean="0"/>
              <a:t>‹N°›</a:t>
            </a:fld>
            <a:endParaRPr lang="fr-FR"/>
          </a:p>
        </p:txBody>
      </p:sp>
    </p:spTree>
    <p:extLst>
      <p:ext uri="{BB962C8B-B14F-4D97-AF65-F5344CB8AC3E}">
        <p14:creationId xmlns:p14="http://schemas.microsoft.com/office/powerpoint/2010/main" val="1517678717"/>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9.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5.png"/><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jpeg"/><Relationship Id="rId29" Type="http://schemas.openxmlformats.org/officeDocument/2006/relationships/image" Target="../media/image33.png"/><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jpeg"/><Relationship Id="rId32" Type="http://schemas.openxmlformats.org/officeDocument/2006/relationships/image" Target="../media/image1.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jpeg"/><Relationship Id="rId10" Type="http://schemas.openxmlformats.org/officeDocument/2006/relationships/image" Target="../media/image14.jpe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jpeg"/><Relationship Id="rId27" Type="http://schemas.openxmlformats.org/officeDocument/2006/relationships/image" Target="../media/image31.png"/><Relationship Id="rId30"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D8738169-57E5-44F6-9C22-701F41B67A1B}"/>
              </a:ext>
            </a:extLst>
          </p:cNvPr>
          <p:cNvSpPr>
            <a:spLocks noGrp="1" noChangeArrowheads="1"/>
          </p:cNvSpPr>
          <p:nvPr>
            <p:ph type="subTitle" idx="1"/>
          </p:nvPr>
        </p:nvSpPr>
        <p:spPr>
          <a:xfrm>
            <a:off x="-2443163" y="6361113"/>
            <a:ext cx="7264401" cy="685800"/>
          </a:xfrm>
        </p:spPr>
        <p:txBody>
          <a:bodyPr anchor="ctr"/>
          <a:lstStyle/>
          <a:p>
            <a:pPr eaLnBrk="1" hangingPunct="1">
              <a:buFontTx/>
              <a:buNone/>
            </a:pPr>
            <a:r>
              <a:rPr lang="en-US" altLang="fr-FR" sz="2400" b="1">
                <a:latin typeface="Arial" panose="020B0604020202020204" pitchFamily="34" charset="0"/>
                <a:ea typeface="ＭＳ Ｐゴシック" panose="020B0600070205080204" pitchFamily="34" charset="-128"/>
                <a:cs typeface="Arial" panose="020B0604020202020204" pitchFamily="34" charset="0"/>
              </a:rPr>
              <a:t>www.micefa.org</a:t>
            </a:r>
            <a:endParaRPr lang="en-US" altLang="fr-FR" sz="2400">
              <a:latin typeface="Arial" panose="020B0604020202020204" pitchFamily="34" charset="0"/>
              <a:ea typeface="ＭＳ Ｐゴシック" panose="020B0600070205080204" pitchFamily="34" charset="-128"/>
              <a:cs typeface="Arial" panose="020B0604020202020204" pitchFamily="34" charset="0"/>
            </a:endParaRPr>
          </a:p>
        </p:txBody>
      </p:sp>
      <p:sp>
        <p:nvSpPr>
          <p:cNvPr id="25605" name="Rectangle 6">
            <a:extLst>
              <a:ext uri="{FF2B5EF4-FFF2-40B4-BE49-F238E27FC236}">
                <a16:creationId xmlns:a16="http://schemas.microsoft.com/office/drawing/2014/main" id="{D933FE45-2D99-4DCA-AE80-728275757A6D}"/>
              </a:ext>
            </a:extLst>
          </p:cNvPr>
          <p:cNvSpPr>
            <a:spLocks noChangeArrowheads="1"/>
          </p:cNvSpPr>
          <p:nvPr/>
        </p:nvSpPr>
        <p:spPr bwMode="auto">
          <a:xfrm>
            <a:off x="5740174" y="1385064"/>
            <a:ext cx="5475287" cy="2862322"/>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fr-FR" sz="3600" dirty="0">
                <a:ln w="0"/>
                <a:effectLst>
                  <a:outerShdw blurRad="38100" dist="19050" dir="2700000" algn="tl" rotWithShape="0">
                    <a:schemeClr val="dk1">
                      <a:alpha val="40000"/>
                    </a:schemeClr>
                  </a:outerShdw>
                </a:effectLst>
                <a:latin typeface="+mn-lt"/>
                <a:ea typeface="ＭＳ Ｐゴシック" pitchFamily="-108" charset="-128"/>
                <a:cs typeface="Arial" panose="020B0604020202020204" pitchFamily="34" charset="0"/>
              </a:rPr>
              <a:t>Mission </a:t>
            </a:r>
          </a:p>
          <a:p>
            <a:pPr eaLnBrk="1" fontAlgn="auto" hangingPunct="1">
              <a:spcBef>
                <a:spcPts val="0"/>
              </a:spcBef>
              <a:spcAft>
                <a:spcPts val="0"/>
              </a:spcAft>
              <a:defRPr/>
            </a:pPr>
            <a:r>
              <a:rPr lang="fr-FR" sz="3600" dirty="0">
                <a:ln w="0"/>
                <a:effectLst>
                  <a:outerShdw blurRad="38100" dist="19050" dir="2700000" algn="tl" rotWithShape="0">
                    <a:schemeClr val="dk1">
                      <a:alpha val="40000"/>
                    </a:schemeClr>
                  </a:outerShdw>
                </a:effectLst>
                <a:latin typeface="+mn-lt"/>
                <a:ea typeface="ＭＳ Ｐゴシック" pitchFamily="-108" charset="-128"/>
                <a:cs typeface="Arial" panose="020B0604020202020204" pitchFamily="34" charset="0"/>
              </a:rPr>
              <a:t>Interuniversitaire des  Echanges </a:t>
            </a:r>
          </a:p>
          <a:p>
            <a:pPr eaLnBrk="1" fontAlgn="auto" hangingPunct="1">
              <a:spcBef>
                <a:spcPts val="0"/>
              </a:spcBef>
              <a:spcAft>
                <a:spcPts val="0"/>
              </a:spcAft>
              <a:defRPr/>
            </a:pPr>
            <a:r>
              <a:rPr lang="fr-FR" sz="3600" dirty="0">
                <a:ln w="0"/>
                <a:effectLst>
                  <a:outerShdw blurRad="38100" dist="19050" dir="2700000" algn="tl" rotWithShape="0">
                    <a:schemeClr val="dk1">
                      <a:alpha val="40000"/>
                    </a:schemeClr>
                  </a:outerShdw>
                </a:effectLst>
                <a:latin typeface="+mn-lt"/>
                <a:ea typeface="ＭＳ Ｐゴシック" pitchFamily="-108" charset="-128"/>
                <a:cs typeface="Arial" panose="020B0604020202020204" pitchFamily="34" charset="0"/>
              </a:rPr>
              <a:t>Franco- </a:t>
            </a:r>
          </a:p>
          <a:p>
            <a:pPr eaLnBrk="1" fontAlgn="auto" hangingPunct="1">
              <a:spcBef>
                <a:spcPts val="0"/>
              </a:spcBef>
              <a:spcAft>
                <a:spcPts val="0"/>
              </a:spcAft>
              <a:defRPr/>
            </a:pPr>
            <a:r>
              <a:rPr lang="fr-FR" sz="3600" dirty="0">
                <a:ln w="0"/>
                <a:effectLst>
                  <a:outerShdw blurRad="38100" dist="19050" dir="2700000" algn="tl" rotWithShape="0">
                    <a:schemeClr val="dk1">
                      <a:alpha val="40000"/>
                    </a:schemeClr>
                  </a:outerShdw>
                </a:effectLst>
                <a:latin typeface="+mn-lt"/>
                <a:ea typeface="ＭＳ Ｐゴシック" pitchFamily="-108" charset="-128"/>
                <a:cs typeface="Arial" panose="020B0604020202020204" pitchFamily="34" charset="0"/>
              </a:rPr>
              <a:t>Américains</a:t>
            </a:r>
          </a:p>
        </p:txBody>
      </p:sp>
      <p:sp>
        <p:nvSpPr>
          <p:cNvPr id="15364" name="ZoneTexte 1">
            <a:extLst>
              <a:ext uri="{FF2B5EF4-FFF2-40B4-BE49-F238E27FC236}">
                <a16:creationId xmlns:a16="http://schemas.microsoft.com/office/drawing/2014/main" id="{E7559428-FCCD-4459-A5CD-D65308AAEECB}"/>
              </a:ext>
            </a:extLst>
          </p:cNvPr>
          <p:cNvSpPr txBox="1">
            <a:spLocks noChangeArrowheads="1"/>
          </p:cNvSpPr>
          <p:nvPr/>
        </p:nvSpPr>
        <p:spPr bwMode="auto">
          <a:xfrm>
            <a:off x="7823200" y="3568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fr-FR">
              <a:latin typeface="Arial" panose="020B0604020202020204" pitchFamily="34" charset="0"/>
              <a:ea typeface="ＭＳ Ｐゴシック" panose="020B0600070205080204" pitchFamily="34" charset="-128"/>
            </a:endParaRPr>
          </a:p>
        </p:txBody>
      </p:sp>
      <p:sp>
        <p:nvSpPr>
          <p:cNvPr id="15365" name="ZoneTexte 2">
            <a:extLst>
              <a:ext uri="{FF2B5EF4-FFF2-40B4-BE49-F238E27FC236}">
                <a16:creationId xmlns:a16="http://schemas.microsoft.com/office/drawing/2014/main" id="{AA29C69E-3CD6-49B6-AE9D-D9B1F7AC513C}"/>
              </a:ext>
            </a:extLst>
          </p:cNvPr>
          <p:cNvSpPr txBox="1">
            <a:spLocks noChangeArrowheads="1"/>
          </p:cNvSpPr>
          <p:nvPr/>
        </p:nvSpPr>
        <p:spPr bwMode="auto">
          <a:xfrm>
            <a:off x="8140700" y="3530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fr-FR">
              <a:latin typeface="Arial" panose="020B0604020202020204" pitchFamily="34" charset="0"/>
              <a:ea typeface="ＭＳ Ｐゴシック" panose="020B0600070205080204" pitchFamily="34" charset="-128"/>
            </a:endParaRPr>
          </a:p>
        </p:txBody>
      </p:sp>
      <p:pic>
        <p:nvPicPr>
          <p:cNvPr id="15366" name="Image 2">
            <a:extLst>
              <a:ext uri="{FF2B5EF4-FFF2-40B4-BE49-F238E27FC236}">
                <a16:creationId xmlns:a16="http://schemas.microsoft.com/office/drawing/2014/main" id="{E7C1EE81-6F49-4A42-BCE6-2299A6C17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21290"/>
            <a:ext cx="5943601" cy="5832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Image 2">
            <a:extLst>
              <a:ext uri="{FF2B5EF4-FFF2-40B4-BE49-F238E27FC236}">
                <a16:creationId xmlns:a16="http://schemas.microsoft.com/office/drawing/2014/main" id="{210FF43F-789F-47C0-BD6A-5D477B830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8085" y="163513"/>
            <a:ext cx="1055653" cy="104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a:extLst>
              <a:ext uri="{FF2B5EF4-FFF2-40B4-BE49-F238E27FC236}">
                <a16:creationId xmlns:a16="http://schemas.microsoft.com/office/drawing/2014/main" id="{F6FA6AA4-BB72-434C-A66A-E1214045A657}"/>
              </a:ext>
            </a:extLst>
          </p:cNvPr>
          <p:cNvPicPr>
            <a:picLocks noChangeAspect="1"/>
          </p:cNvPicPr>
          <p:nvPr/>
        </p:nvPicPr>
        <p:blipFill>
          <a:blip r:embed="rId4"/>
          <a:stretch>
            <a:fillRect/>
          </a:stretch>
        </p:blipFill>
        <p:spPr>
          <a:xfrm>
            <a:off x="1048430" y="764235"/>
            <a:ext cx="7286625" cy="5572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12" name="Rectangle 297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6">
            <a:extLst>
              <a:ext uri="{FF2B5EF4-FFF2-40B4-BE49-F238E27FC236}">
                <a16:creationId xmlns:a16="http://schemas.microsoft.com/office/drawing/2014/main" id="{693FB647-142C-4950-88B7-58B7869F5C07}"/>
              </a:ext>
            </a:extLst>
          </p:cNvPr>
          <p:cNvSpPr txBox="1">
            <a:spLocks/>
          </p:cNvSpPr>
          <p:nvPr/>
        </p:nvSpPr>
        <p:spPr bwMode="auto">
          <a:xfrm>
            <a:off x="520065" y="329184"/>
            <a:ext cx="5601843" cy="17830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a:lstStyle>
          <a:p>
            <a:pPr defTabSz="914400" eaLnBrk="1" hangingPunct="1">
              <a:spcAft>
                <a:spcPts val="600"/>
              </a:spcAft>
            </a:pPr>
            <a:r>
              <a:rPr lang="en-US" sz="4900"/>
              <a:t>Le dossier de candidature</a:t>
            </a:r>
          </a:p>
        </p:txBody>
      </p:sp>
      <p:sp>
        <p:nvSpPr>
          <p:cNvPr id="297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648" y="2395728"/>
            <a:ext cx="3447916" cy="18288"/>
          </a:xfrm>
          <a:custGeom>
            <a:avLst/>
            <a:gdLst>
              <a:gd name="connsiteX0" fmla="*/ 0 w 3447916"/>
              <a:gd name="connsiteY0" fmla="*/ 0 h 18288"/>
              <a:gd name="connsiteX1" fmla="*/ 689583 w 3447916"/>
              <a:gd name="connsiteY1" fmla="*/ 0 h 18288"/>
              <a:gd name="connsiteX2" fmla="*/ 1379166 w 3447916"/>
              <a:gd name="connsiteY2" fmla="*/ 0 h 18288"/>
              <a:gd name="connsiteX3" fmla="*/ 2068750 w 3447916"/>
              <a:gd name="connsiteY3" fmla="*/ 0 h 18288"/>
              <a:gd name="connsiteX4" fmla="*/ 2689374 w 3447916"/>
              <a:gd name="connsiteY4" fmla="*/ 0 h 18288"/>
              <a:gd name="connsiteX5" fmla="*/ 3447916 w 3447916"/>
              <a:gd name="connsiteY5" fmla="*/ 0 h 18288"/>
              <a:gd name="connsiteX6" fmla="*/ 3447916 w 3447916"/>
              <a:gd name="connsiteY6" fmla="*/ 18288 h 18288"/>
              <a:gd name="connsiteX7" fmla="*/ 2827291 w 3447916"/>
              <a:gd name="connsiteY7" fmla="*/ 18288 h 18288"/>
              <a:gd name="connsiteX8" fmla="*/ 2241145 w 3447916"/>
              <a:gd name="connsiteY8" fmla="*/ 18288 h 18288"/>
              <a:gd name="connsiteX9" fmla="*/ 1551562 w 3447916"/>
              <a:gd name="connsiteY9" fmla="*/ 18288 h 18288"/>
              <a:gd name="connsiteX10" fmla="*/ 930937 w 3447916"/>
              <a:gd name="connsiteY10" fmla="*/ 18288 h 18288"/>
              <a:gd name="connsiteX11" fmla="*/ 0 w 3447916"/>
              <a:gd name="connsiteY11" fmla="*/ 18288 h 18288"/>
              <a:gd name="connsiteX12" fmla="*/ 0 w 3447916"/>
              <a:gd name="connsiteY12" fmla="*/ 0 h 18288"/>
              <a:gd name="connsiteX0" fmla="*/ 0 w 3447916"/>
              <a:gd name="connsiteY0" fmla="*/ 0 h 18288"/>
              <a:gd name="connsiteX1" fmla="*/ 620625 w 3447916"/>
              <a:gd name="connsiteY1" fmla="*/ 0 h 18288"/>
              <a:gd name="connsiteX2" fmla="*/ 1206771 w 3447916"/>
              <a:gd name="connsiteY2" fmla="*/ 0 h 18288"/>
              <a:gd name="connsiteX3" fmla="*/ 1827395 w 3447916"/>
              <a:gd name="connsiteY3" fmla="*/ 0 h 18288"/>
              <a:gd name="connsiteX4" fmla="*/ 2516979 w 3447916"/>
              <a:gd name="connsiteY4" fmla="*/ 0 h 18288"/>
              <a:gd name="connsiteX5" fmla="*/ 3447916 w 3447916"/>
              <a:gd name="connsiteY5" fmla="*/ 0 h 18288"/>
              <a:gd name="connsiteX6" fmla="*/ 3447916 w 3447916"/>
              <a:gd name="connsiteY6" fmla="*/ 18288 h 18288"/>
              <a:gd name="connsiteX7" fmla="*/ 2758333 w 3447916"/>
              <a:gd name="connsiteY7" fmla="*/ 18288 h 18288"/>
              <a:gd name="connsiteX8" fmla="*/ 1999791 w 3447916"/>
              <a:gd name="connsiteY8" fmla="*/ 18288 h 18288"/>
              <a:gd name="connsiteX9" fmla="*/ 1413646 w 3447916"/>
              <a:gd name="connsiteY9" fmla="*/ 18288 h 18288"/>
              <a:gd name="connsiteX10" fmla="*/ 655104 w 3447916"/>
              <a:gd name="connsiteY10" fmla="*/ 18288 h 18288"/>
              <a:gd name="connsiteX11" fmla="*/ 0 w 3447916"/>
              <a:gd name="connsiteY11" fmla="*/ 18288 h 18288"/>
              <a:gd name="connsiteX12" fmla="*/ 0 w 3447916"/>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916" h="18288" fill="none" extrusionOk="0">
                <a:moveTo>
                  <a:pt x="0" y="0"/>
                </a:moveTo>
                <a:cubicBezTo>
                  <a:pt x="167525" y="-25997"/>
                  <a:pt x="401319" y="29510"/>
                  <a:pt x="689583" y="0"/>
                </a:cubicBezTo>
                <a:cubicBezTo>
                  <a:pt x="991610" y="-2627"/>
                  <a:pt x="1046538" y="17144"/>
                  <a:pt x="1379166" y="0"/>
                </a:cubicBezTo>
                <a:cubicBezTo>
                  <a:pt x="1699672" y="-51152"/>
                  <a:pt x="1912958" y="13462"/>
                  <a:pt x="2068750" y="0"/>
                </a:cubicBezTo>
                <a:cubicBezTo>
                  <a:pt x="2224698" y="-58059"/>
                  <a:pt x="2363805" y="28161"/>
                  <a:pt x="2689374" y="0"/>
                </a:cubicBezTo>
                <a:cubicBezTo>
                  <a:pt x="2979421" y="7444"/>
                  <a:pt x="3141789" y="-40533"/>
                  <a:pt x="3447916" y="0"/>
                </a:cubicBezTo>
                <a:cubicBezTo>
                  <a:pt x="3447882" y="4844"/>
                  <a:pt x="3447506" y="11009"/>
                  <a:pt x="3447916" y="18288"/>
                </a:cubicBezTo>
                <a:cubicBezTo>
                  <a:pt x="3255069" y="35026"/>
                  <a:pt x="2946432" y="20032"/>
                  <a:pt x="2827291" y="18288"/>
                </a:cubicBezTo>
                <a:cubicBezTo>
                  <a:pt x="2687425" y="-23401"/>
                  <a:pt x="2410759" y="16525"/>
                  <a:pt x="2241145" y="18288"/>
                </a:cubicBezTo>
                <a:cubicBezTo>
                  <a:pt x="2077369" y="-13191"/>
                  <a:pt x="1829469" y="2860"/>
                  <a:pt x="1551562" y="18288"/>
                </a:cubicBezTo>
                <a:cubicBezTo>
                  <a:pt x="1281853" y="10870"/>
                  <a:pt x="1185371" y="44483"/>
                  <a:pt x="930937" y="18288"/>
                </a:cubicBezTo>
                <a:cubicBezTo>
                  <a:pt x="688626" y="-21660"/>
                  <a:pt x="263156" y="67705"/>
                  <a:pt x="0" y="18288"/>
                </a:cubicBezTo>
                <a:cubicBezTo>
                  <a:pt x="-649" y="11698"/>
                  <a:pt x="663" y="5413"/>
                  <a:pt x="0" y="0"/>
                </a:cubicBezTo>
                <a:close/>
              </a:path>
              <a:path w="3447916" h="18288" stroke="0" extrusionOk="0">
                <a:moveTo>
                  <a:pt x="0" y="0"/>
                </a:moveTo>
                <a:cubicBezTo>
                  <a:pt x="160990" y="-52620"/>
                  <a:pt x="420937" y="10365"/>
                  <a:pt x="620625" y="0"/>
                </a:cubicBezTo>
                <a:cubicBezTo>
                  <a:pt x="833846" y="-2771"/>
                  <a:pt x="1069927" y="12649"/>
                  <a:pt x="1206771" y="0"/>
                </a:cubicBezTo>
                <a:cubicBezTo>
                  <a:pt x="1421791" y="18025"/>
                  <a:pt x="1615159" y="36317"/>
                  <a:pt x="1827395" y="0"/>
                </a:cubicBezTo>
                <a:cubicBezTo>
                  <a:pt x="2039053" y="2161"/>
                  <a:pt x="2220360" y="-16342"/>
                  <a:pt x="2516979" y="0"/>
                </a:cubicBezTo>
                <a:cubicBezTo>
                  <a:pt x="2859190" y="69834"/>
                  <a:pt x="3092766" y="-14241"/>
                  <a:pt x="3447916" y="0"/>
                </a:cubicBezTo>
                <a:cubicBezTo>
                  <a:pt x="3447391" y="5049"/>
                  <a:pt x="3448109" y="12044"/>
                  <a:pt x="3447916" y="18288"/>
                </a:cubicBezTo>
                <a:cubicBezTo>
                  <a:pt x="3198022" y="45028"/>
                  <a:pt x="3077187" y="25297"/>
                  <a:pt x="2758333" y="18288"/>
                </a:cubicBezTo>
                <a:cubicBezTo>
                  <a:pt x="2427425" y="32065"/>
                  <a:pt x="2337538" y="14663"/>
                  <a:pt x="1999791" y="18288"/>
                </a:cubicBezTo>
                <a:cubicBezTo>
                  <a:pt x="1658049" y="26408"/>
                  <a:pt x="1708132" y="26592"/>
                  <a:pt x="1413646" y="18288"/>
                </a:cubicBezTo>
                <a:cubicBezTo>
                  <a:pt x="1176800" y="-2206"/>
                  <a:pt x="867123" y="59029"/>
                  <a:pt x="655104" y="18288"/>
                </a:cubicBezTo>
                <a:cubicBezTo>
                  <a:pt x="460234" y="-11051"/>
                  <a:pt x="252404" y="25772"/>
                  <a:pt x="0" y="18288"/>
                </a:cubicBezTo>
                <a:cubicBezTo>
                  <a:pt x="-39" y="12511"/>
                  <a:pt x="-381" y="8039"/>
                  <a:pt x="0" y="0"/>
                </a:cubicBezTo>
                <a:close/>
              </a:path>
              <a:path w="3447916" h="18288" fill="none" stroke="0" extrusionOk="0">
                <a:moveTo>
                  <a:pt x="0" y="0"/>
                </a:moveTo>
                <a:cubicBezTo>
                  <a:pt x="149136" y="-14401"/>
                  <a:pt x="374319" y="-20106"/>
                  <a:pt x="689583" y="0"/>
                </a:cubicBezTo>
                <a:cubicBezTo>
                  <a:pt x="984035" y="3033"/>
                  <a:pt x="1036218" y="26797"/>
                  <a:pt x="1379166" y="0"/>
                </a:cubicBezTo>
                <a:cubicBezTo>
                  <a:pt x="1727082" y="-29073"/>
                  <a:pt x="1905884" y="29951"/>
                  <a:pt x="2068750" y="0"/>
                </a:cubicBezTo>
                <a:cubicBezTo>
                  <a:pt x="2257344" y="-4406"/>
                  <a:pt x="2401723" y="32277"/>
                  <a:pt x="2689374" y="0"/>
                </a:cubicBezTo>
                <a:cubicBezTo>
                  <a:pt x="3004972" y="-17963"/>
                  <a:pt x="3150254" y="-23896"/>
                  <a:pt x="3447916" y="0"/>
                </a:cubicBezTo>
                <a:cubicBezTo>
                  <a:pt x="3448230" y="4158"/>
                  <a:pt x="3446937" y="12539"/>
                  <a:pt x="3447916" y="18288"/>
                </a:cubicBezTo>
                <a:cubicBezTo>
                  <a:pt x="3286164" y="53041"/>
                  <a:pt x="2946560" y="43048"/>
                  <a:pt x="2827291" y="18288"/>
                </a:cubicBezTo>
                <a:cubicBezTo>
                  <a:pt x="2671114" y="-51075"/>
                  <a:pt x="2440528" y="6315"/>
                  <a:pt x="2241145" y="18288"/>
                </a:cubicBezTo>
                <a:cubicBezTo>
                  <a:pt x="2069710" y="-28593"/>
                  <a:pt x="1785553" y="-15052"/>
                  <a:pt x="1551562" y="18288"/>
                </a:cubicBezTo>
                <a:cubicBezTo>
                  <a:pt x="1272304" y="-4068"/>
                  <a:pt x="1183980" y="30939"/>
                  <a:pt x="930937" y="18288"/>
                </a:cubicBezTo>
                <a:cubicBezTo>
                  <a:pt x="737679" y="38689"/>
                  <a:pt x="234503" y="38586"/>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47916"/>
                      <a:gd name="connsiteY0" fmla="*/ 0 h 18288"/>
                      <a:gd name="connsiteX1" fmla="*/ 689583 w 3447916"/>
                      <a:gd name="connsiteY1" fmla="*/ 0 h 18288"/>
                      <a:gd name="connsiteX2" fmla="*/ 1379166 w 3447916"/>
                      <a:gd name="connsiteY2" fmla="*/ 0 h 18288"/>
                      <a:gd name="connsiteX3" fmla="*/ 2068750 w 3447916"/>
                      <a:gd name="connsiteY3" fmla="*/ 0 h 18288"/>
                      <a:gd name="connsiteX4" fmla="*/ 2689374 w 3447916"/>
                      <a:gd name="connsiteY4" fmla="*/ 0 h 18288"/>
                      <a:gd name="connsiteX5" fmla="*/ 3447916 w 3447916"/>
                      <a:gd name="connsiteY5" fmla="*/ 0 h 18288"/>
                      <a:gd name="connsiteX6" fmla="*/ 3447916 w 3447916"/>
                      <a:gd name="connsiteY6" fmla="*/ 18288 h 18288"/>
                      <a:gd name="connsiteX7" fmla="*/ 2827291 w 3447916"/>
                      <a:gd name="connsiteY7" fmla="*/ 18288 h 18288"/>
                      <a:gd name="connsiteX8" fmla="*/ 2241145 w 3447916"/>
                      <a:gd name="connsiteY8" fmla="*/ 18288 h 18288"/>
                      <a:gd name="connsiteX9" fmla="*/ 1551562 w 3447916"/>
                      <a:gd name="connsiteY9" fmla="*/ 18288 h 18288"/>
                      <a:gd name="connsiteX10" fmla="*/ 930937 w 3447916"/>
                      <a:gd name="connsiteY10" fmla="*/ 18288 h 18288"/>
                      <a:gd name="connsiteX11" fmla="*/ 0 w 3447916"/>
                      <a:gd name="connsiteY11" fmla="*/ 18288 h 18288"/>
                      <a:gd name="connsiteX12" fmla="*/ 0 w 3447916"/>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916" h="18288" fill="none" extrusionOk="0">
                        <a:moveTo>
                          <a:pt x="0" y="0"/>
                        </a:moveTo>
                        <a:cubicBezTo>
                          <a:pt x="184787" y="-30797"/>
                          <a:pt x="388640" y="-3566"/>
                          <a:pt x="689583" y="0"/>
                        </a:cubicBezTo>
                        <a:cubicBezTo>
                          <a:pt x="990526" y="3566"/>
                          <a:pt x="1045815" y="21488"/>
                          <a:pt x="1379166" y="0"/>
                        </a:cubicBezTo>
                        <a:cubicBezTo>
                          <a:pt x="1712517" y="-21488"/>
                          <a:pt x="1909810" y="27935"/>
                          <a:pt x="2068750" y="0"/>
                        </a:cubicBezTo>
                        <a:cubicBezTo>
                          <a:pt x="2227690" y="-27935"/>
                          <a:pt x="2383983" y="23029"/>
                          <a:pt x="2689374" y="0"/>
                        </a:cubicBezTo>
                        <a:cubicBezTo>
                          <a:pt x="2994765" y="-23029"/>
                          <a:pt x="3151108" y="-9949"/>
                          <a:pt x="3447916" y="0"/>
                        </a:cubicBezTo>
                        <a:cubicBezTo>
                          <a:pt x="3448358" y="4516"/>
                          <a:pt x="3447089" y="12266"/>
                          <a:pt x="3447916" y="18288"/>
                        </a:cubicBezTo>
                        <a:cubicBezTo>
                          <a:pt x="3260136" y="46485"/>
                          <a:pt x="2959725" y="47038"/>
                          <a:pt x="2827291" y="18288"/>
                        </a:cubicBezTo>
                        <a:cubicBezTo>
                          <a:pt x="2694857" y="-10462"/>
                          <a:pt x="2429605" y="37546"/>
                          <a:pt x="2241145" y="18288"/>
                        </a:cubicBezTo>
                        <a:cubicBezTo>
                          <a:pt x="2052685" y="-970"/>
                          <a:pt x="1827813" y="18087"/>
                          <a:pt x="1551562" y="18288"/>
                        </a:cubicBezTo>
                        <a:cubicBezTo>
                          <a:pt x="1275311" y="18489"/>
                          <a:pt x="1179959" y="32052"/>
                          <a:pt x="930937" y="18288"/>
                        </a:cubicBezTo>
                        <a:cubicBezTo>
                          <a:pt x="681915" y="4524"/>
                          <a:pt x="308539" y="58875"/>
                          <a:pt x="0" y="18288"/>
                        </a:cubicBezTo>
                        <a:cubicBezTo>
                          <a:pt x="-306" y="11477"/>
                          <a:pt x="485" y="4355"/>
                          <a:pt x="0" y="0"/>
                        </a:cubicBezTo>
                        <a:close/>
                      </a:path>
                      <a:path w="3447916" h="18288" stroke="0" extrusionOk="0">
                        <a:moveTo>
                          <a:pt x="0" y="0"/>
                        </a:moveTo>
                        <a:cubicBezTo>
                          <a:pt x="198308" y="-18860"/>
                          <a:pt x="400432" y="17997"/>
                          <a:pt x="620625" y="0"/>
                        </a:cubicBezTo>
                        <a:cubicBezTo>
                          <a:pt x="840818" y="-17997"/>
                          <a:pt x="1033589" y="-6739"/>
                          <a:pt x="1206771" y="0"/>
                        </a:cubicBezTo>
                        <a:cubicBezTo>
                          <a:pt x="1379953" y="6739"/>
                          <a:pt x="1593141" y="18453"/>
                          <a:pt x="1827395" y="0"/>
                        </a:cubicBezTo>
                        <a:cubicBezTo>
                          <a:pt x="2061649" y="-18453"/>
                          <a:pt x="2209525" y="-24950"/>
                          <a:pt x="2516979" y="0"/>
                        </a:cubicBezTo>
                        <a:cubicBezTo>
                          <a:pt x="2824433" y="24950"/>
                          <a:pt x="3107759" y="26539"/>
                          <a:pt x="3447916" y="0"/>
                        </a:cubicBezTo>
                        <a:cubicBezTo>
                          <a:pt x="3448493" y="4624"/>
                          <a:pt x="3448735" y="11191"/>
                          <a:pt x="3447916" y="18288"/>
                        </a:cubicBezTo>
                        <a:cubicBezTo>
                          <a:pt x="3201067" y="51110"/>
                          <a:pt x="3093009" y="4606"/>
                          <a:pt x="2758333" y="18288"/>
                        </a:cubicBezTo>
                        <a:cubicBezTo>
                          <a:pt x="2423657" y="31970"/>
                          <a:pt x="2348728" y="-288"/>
                          <a:pt x="1999791" y="18288"/>
                        </a:cubicBezTo>
                        <a:cubicBezTo>
                          <a:pt x="1650854" y="36864"/>
                          <a:pt x="1701460" y="32459"/>
                          <a:pt x="1413646" y="18288"/>
                        </a:cubicBezTo>
                        <a:cubicBezTo>
                          <a:pt x="1125832" y="4117"/>
                          <a:pt x="881825" y="32958"/>
                          <a:pt x="655104" y="18288"/>
                        </a:cubicBezTo>
                        <a:cubicBezTo>
                          <a:pt x="428383" y="3618"/>
                          <a:pt x="273188" y="36854"/>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2" name="Content Placeholder 29701">
            <a:extLst>
              <a:ext uri="{FF2B5EF4-FFF2-40B4-BE49-F238E27FC236}">
                <a16:creationId xmlns:a16="http://schemas.microsoft.com/office/drawing/2014/main" id="{EAF3D150-7475-9208-C0B9-1A6C4384E550}"/>
              </a:ext>
            </a:extLst>
          </p:cNvPr>
          <p:cNvSpPr>
            <a:spLocks noGrp="1"/>
          </p:cNvSpPr>
          <p:nvPr>
            <p:ph idx="1"/>
          </p:nvPr>
        </p:nvSpPr>
        <p:spPr>
          <a:xfrm>
            <a:off x="520065" y="2706624"/>
            <a:ext cx="5601843" cy="3483864"/>
          </a:xfrm>
        </p:spPr>
        <p:txBody>
          <a:bodyPr vert="horz" lIns="91440" tIns="45720" rIns="91440" bIns="45720" rtlCol="0">
            <a:normAutofit/>
          </a:bodyPr>
          <a:lstStyle/>
          <a:p>
            <a:pPr indent="-228600" defTabSz="914400" eaLnBrk="1" hangingPunct="1"/>
            <a:r>
              <a:rPr lang="en-US" sz="2000" dirty="0" err="1"/>
              <a:t>Formulaire</a:t>
            </a:r>
            <a:r>
              <a:rPr lang="en-US" sz="2000" dirty="0"/>
              <a:t> de candidature </a:t>
            </a:r>
            <a:r>
              <a:rPr lang="en-US" sz="2000" dirty="0" err="1"/>
              <a:t>rempli</a:t>
            </a:r>
            <a:r>
              <a:rPr lang="en-US" sz="2000" dirty="0"/>
              <a:t> avec </a:t>
            </a:r>
            <a:r>
              <a:rPr lang="en-US" sz="2000" dirty="0" err="1"/>
              <a:t>soin</a:t>
            </a:r>
            <a:r>
              <a:rPr lang="en-US" sz="2000" dirty="0"/>
              <a:t> </a:t>
            </a:r>
            <a:br>
              <a:rPr lang="en-US" sz="2000" dirty="0"/>
            </a:br>
            <a:r>
              <a:rPr lang="en-US" sz="2000" dirty="0"/>
              <a:t>(</a:t>
            </a:r>
            <a:r>
              <a:rPr lang="en-US" sz="2000" dirty="0" err="1"/>
              <a:t>à</a:t>
            </a:r>
            <a:r>
              <a:rPr lang="en-US" sz="2000" dirty="0"/>
              <a:t> </a:t>
            </a:r>
            <a:r>
              <a:rPr lang="en-US" sz="2000" dirty="0" err="1"/>
              <a:t>télécharger</a:t>
            </a:r>
            <a:r>
              <a:rPr lang="en-US" sz="2000" dirty="0"/>
              <a:t> sur la site de la MICEFA)</a:t>
            </a:r>
          </a:p>
          <a:p>
            <a:pPr indent="-228600" defTabSz="914400" eaLnBrk="1" hangingPunct="1"/>
            <a:r>
              <a:rPr lang="en-US" sz="2000" dirty="0" err="1"/>
              <a:t>Ceritificat</a:t>
            </a:r>
            <a:r>
              <a:rPr lang="en-US" sz="2000" dirty="0"/>
              <a:t> de </a:t>
            </a:r>
            <a:r>
              <a:rPr lang="en-US" sz="2000" dirty="0" err="1"/>
              <a:t>compétence</a:t>
            </a:r>
            <a:r>
              <a:rPr lang="en-US" sz="2000" dirty="0"/>
              <a:t> </a:t>
            </a:r>
            <a:r>
              <a:rPr lang="en-US" sz="2000" dirty="0" err="1"/>
              <a:t>en</a:t>
            </a:r>
            <a:r>
              <a:rPr lang="en-US" sz="2000" dirty="0"/>
              <a:t> anglaise (TOEFL </a:t>
            </a:r>
            <a:r>
              <a:rPr lang="en-US" sz="2000" dirty="0" err="1"/>
              <a:t>ou</a:t>
            </a:r>
            <a:r>
              <a:rPr lang="en-US" sz="2000" dirty="0"/>
              <a:t> IELTS)</a:t>
            </a:r>
          </a:p>
          <a:p>
            <a:pPr indent="-228600" defTabSz="914400" eaLnBrk="1" hangingPunct="1"/>
            <a:r>
              <a:rPr lang="en-US" sz="2000" dirty="0" err="1"/>
              <a:t>Lettre</a:t>
            </a:r>
            <a:r>
              <a:rPr lang="en-US" sz="2000" dirty="0"/>
              <a:t>(s) de motivation (</a:t>
            </a:r>
            <a:r>
              <a:rPr lang="en-US" sz="2000" i="1" dirty="0"/>
              <a:t>statement(s) of purpose)</a:t>
            </a:r>
            <a:r>
              <a:rPr lang="en-US" sz="2000" dirty="0"/>
              <a:t> </a:t>
            </a:r>
            <a:r>
              <a:rPr lang="en-US" sz="2000" dirty="0" err="1"/>
              <a:t>en</a:t>
            </a:r>
            <a:r>
              <a:rPr lang="en-US" sz="2000" dirty="0"/>
              <a:t> </a:t>
            </a:r>
            <a:r>
              <a:rPr lang="en-US" sz="2000" dirty="0" err="1"/>
              <a:t>anglais</a:t>
            </a:r>
            <a:endParaRPr lang="en-US" sz="2000" dirty="0"/>
          </a:p>
          <a:p>
            <a:pPr indent="-228600" defTabSz="914400" eaLnBrk="1" hangingPunct="1"/>
            <a:r>
              <a:rPr lang="en-US" sz="2000" dirty="0" err="1"/>
              <a:t>Lettres</a:t>
            </a:r>
            <a:r>
              <a:rPr lang="en-US" sz="2000" dirty="0"/>
              <a:t> de recommendation (3)</a:t>
            </a:r>
          </a:p>
          <a:p>
            <a:pPr indent="-228600" defTabSz="914400" eaLnBrk="1" hangingPunct="1"/>
            <a:r>
              <a:rPr lang="en-US" sz="2000" dirty="0" err="1"/>
              <a:t>Relevés</a:t>
            </a:r>
            <a:r>
              <a:rPr lang="en-US" sz="2000" dirty="0"/>
              <a:t> de notes </a:t>
            </a:r>
            <a:r>
              <a:rPr lang="en-US" sz="2000" dirty="0" err="1"/>
              <a:t>officiels</a:t>
            </a:r>
            <a:r>
              <a:rPr lang="en-US" sz="2000" dirty="0"/>
              <a:t> des </a:t>
            </a:r>
            <a:r>
              <a:rPr lang="en-US" sz="2000" dirty="0" err="1"/>
              <a:t>années</a:t>
            </a:r>
            <a:r>
              <a:rPr lang="en-US" sz="2000" dirty="0"/>
              <a:t> precedents avec </a:t>
            </a:r>
            <a:r>
              <a:rPr lang="en-US" sz="2000" dirty="0" err="1"/>
              <a:t>une</a:t>
            </a:r>
            <a:r>
              <a:rPr lang="en-US" sz="2000" dirty="0"/>
              <a:t> </a:t>
            </a:r>
            <a:r>
              <a:rPr lang="en-US" sz="2000" dirty="0" err="1"/>
              <a:t>traduction</a:t>
            </a:r>
            <a:r>
              <a:rPr lang="en-US" sz="2000" dirty="0"/>
              <a:t> </a:t>
            </a:r>
            <a:r>
              <a:rPr lang="en-US" sz="2000" dirty="0" err="1"/>
              <a:t>en</a:t>
            </a:r>
            <a:r>
              <a:rPr lang="en-US" sz="2000" dirty="0"/>
              <a:t> </a:t>
            </a:r>
            <a:r>
              <a:rPr lang="en-US" sz="2000" dirty="0" err="1"/>
              <a:t>anglais</a:t>
            </a:r>
            <a:r>
              <a:rPr lang="en-US" sz="2000" dirty="0"/>
              <a:t>)</a:t>
            </a:r>
          </a:p>
          <a:p>
            <a:pPr indent="-228600" defTabSz="914400" eaLnBrk="1" hangingPunct="1"/>
            <a:r>
              <a:rPr lang="en-US" sz="2000" dirty="0"/>
              <a:t>Une attestation financière</a:t>
            </a:r>
          </a:p>
        </p:txBody>
      </p:sp>
      <p:pic>
        <p:nvPicPr>
          <p:cNvPr id="7170" name="Picture 2" descr="http://micefa.org/wp-content/uploads/2020/09/Dossier-de-candidature-150x150.png">
            <a:extLst>
              <a:ext uri="{FF2B5EF4-FFF2-40B4-BE49-F238E27FC236}">
                <a16:creationId xmlns:a16="http://schemas.microsoft.com/office/drawing/2014/main" id="{457FE3A8-39C9-4CF3-8299-2A82A1D0E7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55" r="16347" b="-1"/>
          <a:stretch/>
        </p:blipFill>
        <p:spPr bwMode="auto">
          <a:xfrm>
            <a:off x="6677359" y="329183"/>
            <a:ext cx="2685571" cy="3429969"/>
          </a:xfrm>
          <a:prstGeom prst="rect">
            <a:avLst/>
          </a:prstGeom>
          <a:noFill/>
          <a:extLst>
            <a:ext uri="{909E8E84-426E-40DD-AFC4-6F175D3DCCD1}">
              <a14:hiddenFill xmlns:a14="http://schemas.microsoft.com/office/drawing/2010/main">
                <a:solidFill>
                  <a:srgbClr val="FFFFFF"/>
                </a:solidFill>
              </a14:hiddenFill>
            </a:ext>
          </a:extLst>
        </p:spPr>
      </p:pic>
      <p:pic>
        <p:nvPicPr>
          <p:cNvPr id="27652" name="Image 3">
            <a:extLst>
              <a:ext uri="{FF2B5EF4-FFF2-40B4-BE49-F238E27FC236}">
                <a16:creationId xmlns:a16="http://schemas.microsoft.com/office/drawing/2014/main" id="{4DEB02F8-9D49-48B4-A12E-58034E7ECD6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19111" y="4079193"/>
            <a:ext cx="2187208" cy="21762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EB6D5C6-D20B-4103-027F-B442617A5A8C}"/>
              </a:ext>
            </a:extLst>
          </p:cNvPr>
          <p:cNvPicPr>
            <a:picLocks noChangeAspect="1"/>
          </p:cNvPicPr>
          <p:nvPr/>
        </p:nvPicPr>
        <p:blipFill>
          <a:blip r:embed="rId2"/>
          <a:stretch>
            <a:fillRect/>
          </a:stretch>
        </p:blipFill>
        <p:spPr>
          <a:xfrm>
            <a:off x="1401697" y="0"/>
            <a:ext cx="7102605" cy="6858000"/>
          </a:xfrm>
          <a:prstGeom prst="rect">
            <a:avLst/>
          </a:prstGeom>
        </p:spPr>
      </p:pic>
      <p:sp>
        <p:nvSpPr>
          <p:cNvPr id="5" name="Ellipse 4">
            <a:extLst>
              <a:ext uri="{FF2B5EF4-FFF2-40B4-BE49-F238E27FC236}">
                <a16:creationId xmlns:a16="http://schemas.microsoft.com/office/drawing/2014/main" id="{8930C9E0-E39F-069A-BB94-B6D6F62E4CC5}"/>
              </a:ext>
            </a:extLst>
          </p:cNvPr>
          <p:cNvSpPr/>
          <p:nvPr/>
        </p:nvSpPr>
        <p:spPr>
          <a:xfrm>
            <a:off x="4858406" y="1098301"/>
            <a:ext cx="1371600" cy="625396"/>
          </a:xfrm>
          <a:prstGeom prst="ellipse">
            <a:avLst/>
          </a:prstGeom>
          <a:noFill/>
          <a:ln w="28575" cap="flat">
            <a:solidFill>
              <a:srgbClr val="FF0000"/>
            </a:solidFill>
          </a:ln>
          <a:effectLst>
            <a:outerShdw blurRad="76200" dist="50800" dir="5400000" algn="ctr" rotWithShape="0">
              <a:srgbClr val="000000">
                <a:alpha val="6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fr-FR" dirty="0"/>
          </a:p>
        </p:txBody>
      </p:sp>
      <p:sp>
        <p:nvSpPr>
          <p:cNvPr id="6" name="Ellipse 5">
            <a:extLst>
              <a:ext uri="{FF2B5EF4-FFF2-40B4-BE49-F238E27FC236}">
                <a16:creationId xmlns:a16="http://schemas.microsoft.com/office/drawing/2014/main" id="{418B320C-D622-B46F-696D-5548C1E6D827}"/>
              </a:ext>
            </a:extLst>
          </p:cNvPr>
          <p:cNvSpPr/>
          <p:nvPr/>
        </p:nvSpPr>
        <p:spPr>
          <a:xfrm>
            <a:off x="3896748" y="259899"/>
            <a:ext cx="2333257" cy="289252"/>
          </a:xfrm>
          <a:prstGeom prst="ellipse">
            <a:avLst/>
          </a:prstGeom>
          <a:noFill/>
          <a:ln w="28575" cap="flat">
            <a:solidFill>
              <a:srgbClr val="FF0000"/>
            </a:solidFill>
          </a:ln>
          <a:effectLst>
            <a:outerShdw blurRad="76200" dist="50800" dir="5400000" algn="ctr" rotWithShape="0">
              <a:srgbClr val="000000">
                <a:alpha val="6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fr-FR" dirty="0"/>
          </a:p>
        </p:txBody>
      </p:sp>
      <p:sp>
        <p:nvSpPr>
          <p:cNvPr id="7" name="Flèche vers le bas 6">
            <a:extLst>
              <a:ext uri="{FF2B5EF4-FFF2-40B4-BE49-F238E27FC236}">
                <a16:creationId xmlns:a16="http://schemas.microsoft.com/office/drawing/2014/main" id="{0FE7E727-35C5-83B0-2230-6081FB759D64}"/>
              </a:ext>
            </a:extLst>
          </p:cNvPr>
          <p:cNvSpPr/>
          <p:nvPr/>
        </p:nvSpPr>
        <p:spPr>
          <a:xfrm rot="19612285">
            <a:off x="4648054" y="3684541"/>
            <a:ext cx="614759" cy="1212614"/>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9753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81" name="Group 33">
            <a:extLst>
              <a:ext uri="{FF2B5EF4-FFF2-40B4-BE49-F238E27FC236}">
                <a16:creationId xmlns:a16="http://schemas.microsoft.com/office/drawing/2014/main" id="{5092CCDF-B8C2-4FE5-BD64-E6E8774B92D4}"/>
              </a:ext>
            </a:extLst>
          </p:cNvPr>
          <p:cNvGraphicFramePr>
            <a:graphicFrameLocks noGrp="1"/>
          </p:cNvGraphicFramePr>
          <p:nvPr>
            <p:extLst>
              <p:ext uri="{D42A27DB-BD31-4B8C-83A1-F6EECF244321}">
                <p14:modId xmlns:p14="http://schemas.microsoft.com/office/powerpoint/2010/main" val="817520788"/>
              </p:ext>
            </p:extLst>
          </p:nvPr>
        </p:nvGraphicFramePr>
        <p:xfrm>
          <a:off x="396875" y="1131888"/>
          <a:ext cx="8767763" cy="5357618"/>
        </p:xfrm>
        <a:graphic>
          <a:graphicData uri="http://schemas.openxmlformats.org/drawingml/2006/table">
            <a:tbl>
              <a:tblPr/>
              <a:tblGrid>
                <a:gridCol w="1903413">
                  <a:extLst>
                    <a:ext uri="{9D8B030D-6E8A-4147-A177-3AD203B41FA5}">
                      <a16:colId xmlns:a16="http://schemas.microsoft.com/office/drawing/2014/main" val="20000"/>
                    </a:ext>
                  </a:extLst>
                </a:gridCol>
                <a:gridCol w="6864350">
                  <a:extLst>
                    <a:ext uri="{9D8B030D-6E8A-4147-A177-3AD203B41FA5}">
                      <a16:colId xmlns:a16="http://schemas.microsoft.com/office/drawing/2014/main" val="20001"/>
                    </a:ext>
                  </a:extLst>
                </a:gridCol>
              </a:tblGrid>
              <a:tr h="398332">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mn-lt"/>
                          <a:ea typeface="ＭＳ Ｐゴシック" panose="020B0600070205080204" pitchFamily="34" charset="-128"/>
                        </a:rPr>
                        <a:t>Octobre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b="1" i="0" u="none" strike="noStrike" cap="none" normalizeH="0" baseline="0" dirty="0">
                          <a:ln>
                            <a:noFill/>
                          </a:ln>
                          <a:solidFill>
                            <a:schemeClr val="tx1"/>
                          </a:solidFill>
                          <a:effectLst/>
                          <a:latin typeface="+mn-lt"/>
                          <a:ea typeface="ＭＳ Ｐゴシック" panose="020B0600070205080204" pitchFamily="34" charset="-128"/>
                        </a:rPr>
                        <a:t>Passage du TOEFL </a:t>
                      </a:r>
                      <a:r>
                        <a:rPr kumimoji="0" lang="en-US" altLang="fr-FR" sz="1600" b="1" i="0" u="none" strike="noStrike" cap="none" normalizeH="0" baseline="0" dirty="0" err="1">
                          <a:ln>
                            <a:noFill/>
                          </a:ln>
                          <a:solidFill>
                            <a:schemeClr val="tx1"/>
                          </a:solidFill>
                          <a:effectLst/>
                          <a:latin typeface="+mn-lt"/>
                          <a:ea typeface="ＭＳ Ｐゴシック" panose="020B0600070205080204" pitchFamily="34" charset="-128"/>
                        </a:rPr>
                        <a:t>ou</a:t>
                      </a:r>
                      <a:r>
                        <a:rPr kumimoji="0" lang="en-US" altLang="fr-FR" sz="1600" b="1" i="0" u="none" strike="noStrike" cap="none" normalizeH="0" baseline="0" dirty="0">
                          <a:ln>
                            <a:noFill/>
                          </a:ln>
                          <a:solidFill>
                            <a:schemeClr val="tx1"/>
                          </a:solidFill>
                          <a:effectLst/>
                          <a:latin typeface="+mn-lt"/>
                          <a:ea typeface="ＭＳ Ｐゴシック" panose="020B0600070205080204" pitchFamily="34" charset="-128"/>
                        </a:rPr>
                        <a:t> au IELTS</a:t>
                      </a:r>
                      <a:endPar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3401">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mn-lt"/>
                          <a:ea typeface="ＭＳ Ｐゴシック" panose="020B0600070205080204" pitchFamily="34" charset="-128"/>
                        </a:rPr>
                        <a:t>Novembre / décembre</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Remise du dossier complet au service des relations internationales de votre université d’</a:t>
                      </a:r>
                      <a:r>
                        <a:rPr kumimoji="0" lang="fr-FR" altLang="ja-JP" sz="1600" b="1" i="0" u="none" strike="noStrike" cap="none" normalizeH="0" baseline="0" dirty="0">
                          <a:ln>
                            <a:noFill/>
                          </a:ln>
                          <a:solidFill>
                            <a:schemeClr val="tx1"/>
                          </a:solidFill>
                          <a:effectLst/>
                          <a:latin typeface="+mn-lt"/>
                          <a:ea typeface="ＭＳ Ｐゴシック" panose="020B0600070205080204" pitchFamily="34" charset="-128"/>
                        </a:rPr>
                        <a:t>origine aux dates signalées par celle-ci</a:t>
                      </a:r>
                      <a:endPar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1"/>
                  </a:ext>
                </a:extLst>
              </a:tr>
              <a:tr h="518133">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mn-lt"/>
                          <a:ea typeface="ＭＳ Ｐゴシック" panose="020B0600070205080204" pitchFamily="34" charset="-128"/>
                        </a:rPr>
                        <a:t>Janvier</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Entretien académique en anglais avec la MICEFA, paiement des frais MICEFA en ligne</a:t>
                      </a:r>
                      <a:endParaRPr kumimoji="0" lang="fr-FR" altLang="fr-FR" sz="1600" b="1" i="0" u="sng" strike="noStrike" cap="none" normalizeH="0" baseline="0" dirty="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748">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mn-lt"/>
                          <a:ea typeface="ＭＳ Ｐゴシック" panose="020B0600070205080204" pitchFamily="34" charset="-128"/>
                        </a:rPr>
                        <a:t>Février / mars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Sélection et </a:t>
                      </a:r>
                      <a:r>
                        <a:rPr kumimoji="0" lang="fr-FR" altLang="fr-FR" sz="1600" b="1" i="0" u="none" strike="noStrike" cap="none" normalizeH="0" baseline="0" dirty="0">
                          <a:ln>
                            <a:noFill/>
                          </a:ln>
                          <a:solidFill>
                            <a:srgbClr val="000000"/>
                          </a:solidFill>
                          <a:effectLst/>
                          <a:latin typeface="+mn-lt"/>
                          <a:ea typeface="ＭＳ Ｐゴシック" panose="020B0600070205080204" pitchFamily="34" charset="-128"/>
                        </a:rPr>
                        <a:t>placement par la MICEFA dans les universités </a:t>
                      </a: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partenaires. Préparation de votre dossier de candidature spécifique pour votre université d’accueil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3"/>
                  </a:ext>
                </a:extLst>
              </a:tr>
              <a:tr h="372620">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mn-lt"/>
                          <a:ea typeface="ＭＳ Ｐゴシック" panose="020B0600070205080204" pitchFamily="34" charset="-128"/>
                        </a:rPr>
                        <a:t>Février à mai</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Envoi de votre dossier de candidature complet pour ceux partant pour S1 2025-2026 à l’université d’accueil </a:t>
                      </a:r>
                      <a:r>
                        <a:rPr kumimoji="0" lang="fr-FR" altLang="fr-FR" sz="1800" b="1" i="0" u="none" strike="noStrike" cap="none" normalizeH="0" baseline="0" dirty="0">
                          <a:ln>
                            <a:noFill/>
                          </a:ln>
                          <a:solidFill>
                            <a:schemeClr val="tx1"/>
                          </a:solidFill>
                          <a:effectLst/>
                          <a:latin typeface="+mn-lt"/>
                          <a:ea typeface="ＭＳ Ｐゴシック" panose="020B0600070205080204" pitchFamily="34" charset="-128"/>
                        </a:rPr>
                        <a:t>selon</a:t>
                      </a: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 leur date limite spécifique</a:t>
                      </a:r>
                      <a:endParaRPr kumimoji="0" lang="fr-FR" altLang="ja-JP" sz="1600" b="1" i="0" u="none" strike="noStrike" cap="none" normalizeH="0" baseline="0" dirty="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748">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mn-lt"/>
                          <a:ea typeface="ＭＳ Ｐゴシック" panose="020B0600070205080204" pitchFamily="34" charset="-128"/>
                        </a:rPr>
                        <a:t>Juin / juillet</a:t>
                      </a:r>
                      <a:endParaRPr kumimoji="0" lang="fr-FR" altLang="fr-FR" sz="1800" b="1" i="0" u="none" strike="noStrike" cap="none" normalizeH="0" baseline="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Acceptation par l</a:t>
                      </a:r>
                      <a:r>
                        <a:rPr kumimoji="0" lang="ja-JP" altLang="fr-FR" sz="1600" b="1" i="0" u="none" strike="noStrike" cap="none" normalizeH="0" baseline="0" dirty="0">
                          <a:ln>
                            <a:noFill/>
                          </a:ln>
                          <a:solidFill>
                            <a:schemeClr val="tx1"/>
                          </a:solidFill>
                          <a:effectLst/>
                          <a:latin typeface="+mn-lt"/>
                          <a:ea typeface="ＭＳ Ｐゴシック" panose="020B0600070205080204" pitchFamily="34" charset="-128"/>
                        </a:rPr>
                        <a:t>’</a:t>
                      </a:r>
                      <a:r>
                        <a:rPr kumimoji="0" lang="fr-FR" altLang="ja-JP" sz="1600" b="1" i="0" u="none" strike="noStrike" cap="none" normalizeH="0" baseline="0" dirty="0">
                          <a:ln>
                            <a:noFill/>
                          </a:ln>
                          <a:solidFill>
                            <a:schemeClr val="tx1"/>
                          </a:solidFill>
                          <a:effectLst/>
                          <a:latin typeface="+mn-lt"/>
                          <a:ea typeface="ＭＳ Ｐゴシック" panose="020B0600070205080204" pitchFamily="34" charset="-128"/>
                        </a:rPr>
                        <a:t>Université d</a:t>
                      </a:r>
                      <a:r>
                        <a:rPr kumimoji="0" lang="ja-JP" altLang="fr-FR" sz="1600" b="1" i="0" u="none" strike="noStrike" cap="none" normalizeH="0" baseline="0" dirty="0">
                          <a:ln>
                            <a:noFill/>
                          </a:ln>
                          <a:solidFill>
                            <a:schemeClr val="tx1"/>
                          </a:solidFill>
                          <a:effectLst/>
                          <a:latin typeface="+mn-lt"/>
                          <a:ea typeface="ＭＳ Ｐゴシック" panose="020B0600070205080204" pitchFamily="34" charset="-128"/>
                        </a:rPr>
                        <a:t>’</a:t>
                      </a:r>
                      <a:r>
                        <a:rPr kumimoji="0" lang="fr-FR" altLang="ja-JP" sz="1600" b="1" i="0" u="none" strike="noStrike" cap="none" normalizeH="0" baseline="0" dirty="0">
                          <a:ln>
                            <a:noFill/>
                          </a:ln>
                          <a:solidFill>
                            <a:schemeClr val="tx1"/>
                          </a:solidFill>
                          <a:effectLst/>
                          <a:latin typeface="+mn-lt"/>
                          <a:ea typeface="ＭＳ Ｐゴシック" panose="020B0600070205080204" pitchFamily="34" charset="-128"/>
                        </a:rPr>
                        <a:t>accueil. Début des démarches pour l'obtention du visa pour les étudiants partant au 1</a:t>
                      </a:r>
                      <a:r>
                        <a:rPr kumimoji="0" lang="fr-FR" altLang="ja-JP" sz="1600" b="1" i="0" u="none" strike="noStrike" cap="none" normalizeH="0" baseline="30000" dirty="0">
                          <a:ln>
                            <a:noFill/>
                          </a:ln>
                          <a:solidFill>
                            <a:schemeClr val="tx1"/>
                          </a:solidFill>
                          <a:effectLst/>
                          <a:latin typeface="+mn-lt"/>
                          <a:ea typeface="ＭＳ Ｐゴシック" panose="020B0600070205080204" pitchFamily="34" charset="-128"/>
                        </a:rPr>
                        <a:t>er</a:t>
                      </a:r>
                      <a:r>
                        <a:rPr kumimoji="0" lang="fr-FR" altLang="ja-JP" sz="1600" b="1" i="0" u="none" strike="noStrike" cap="none" normalizeH="0" baseline="0" dirty="0">
                          <a:ln>
                            <a:noFill/>
                          </a:ln>
                          <a:solidFill>
                            <a:schemeClr val="tx1"/>
                          </a:solidFill>
                          <a:effectLst/>
                          <a:latin typeface="+mn-lt"/>
                          <a:ea typeface="ＭＳ Ｐゴシック" panose="020B0600070205080204" pitchFamily="34" charset="-128"/>
                        </a:rPr>
                        <a:t> semestre de l</a:t>
                      </a:r>
                      <a:r>
                        <a:rPr kumimoji="0" lang="ja-JP" altLang="fr-FR" sz="1600" b="1" i="0" u="none" strike="noStrike" cap="none" normalizeH="0" baseline="0" dirty="0">
                          <a:ln>
                            <a:noFill/>
                          </a:ln>
                          <a:solidFill>
                            <a:schemeClr val="tx1"/>
                          </a:solidFill>
                          <a:effectLst/>
                          <a:latin typeface="+mn-lt"/>
                          <a:ea typeface="ＭＳ Ｐゴシック" panose="020B0600070205080204" pitchFamily="34" charset="-128"/>
                        </a:rPr>
                        <a:t>’</a:t>
                      </a:r>
                      <a:r>
                        <a:rPr kumimoji="0" lang="fr-FR" altLang="ja-JP" sz="1600" b="1" i="0" u="none" strike="noStrike" cap="none" normalizeH="0" baseline="0" dirty="0">
                          <a:ln>
                            <a:noFill/>
                          </a:ln>
                          <a:solidFill>
                            <a:schemeClr val="tx1"/>
                          </a:solidFill>
                          <a:effectLst/>
                          <a:latin typeface="+mn-lt"/>
                          <a:ea typeface="ＭＳ Ｐゴシック" panose="020B0600070205080204" pitchFamily="34" charset="-128"/>
                        </a:rPr>
                        <a:t>année universitaire 2025-2026</a:t>
                      </a:r>
                      <a:endPar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5"/>
                  </a:ext>
                </a:extLst>
              </a:tr>
              <a:tr h="667681">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a:ln>
                            <a:noFill/>
                          </a:ln>
                          <a:solidFill>
                            <a:schemeClr val="tx1"/>
                          </a:solidFill>
                          <a:effectLst/>
                          <a:latin typeface="+mn-lt"/>
                          <a:ea typeface="ＭＳ Ｐゴシック" panose="020B0600070205080204" pitchFamily="34" charset="-128"/>
                        </a:rPr>
                        <a:t>Juillet ou septembre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kern="1200" cap="none" normalizeH="0" baseline="0" dirty="0">
                          <a:ln>
                            <a:noFill/>
                          </a:ln>
                          <a:solidFill>
                            <a:schemeClr val="tx1"/>
                          </a:solidFill>
                          <a:effectLst/>
                          <a:latin typeface="+mn-lt"/>
                          <a:ea typeface="ＭＳ Ｐゴシック" panose="020B0600070205080204" pitchFamily="34" charset="-128"/>
                          <a:cs typeface="+mn-cs"/>
                        </a:rPr>
                        <a:t>Envoi de votre dossier de candidature complet pour ceux partant pour S2 2025-2026 à l’université d’accueil selon leur date limite spécifique</a:t>
                      </a:r>
                      <a:endParaRPr kumimoji="0" lang="fr-FR" altLang="ja-JP" sz="1600" b="1" i="0" u="none" strike="noStrike" kern="1200" cap="none" normalizeH="0" baseline="0" dirty="0">
                        <a:ln>
                          <a:noFill/>
                        </a:ln>
                        <a:solidFill>
                          <a:schemeClr val="tx1"/>
                        </a:solidFill>
                        <a:effectLst/>
                        <a:latin typeface="+mn-lt"/>
                        <a:ea typeface="ＭＳ Ｐゴシック" panose="020B0600070205080204" pitchFamily="34" charset="-128"/>
                        <a:cs typeface="+mn-cs"/>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fr-FR" sz="1600" b="1" i="0" u="none" strike="noStrike" cap="none" normalizeH="0" baseline="0" dirty="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8415">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mn-lt"/>
                          <a:ea typeface="ＭＳ Ｐゴシック" panose="020B0600070205080204" pitchFamily="34" charset="-128"/>
                        </a:rPr>
                        <a:t>Août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lvl1pPr eaLnBrk="0" hangingPunct="0">
                        <a:spcBef>
                          <a:spcPts val="600"/>
                        </a:spcBef>
                        <a:buClr>
                          <a:schemeClr val="accent2"/>
                        </a:buClr>
                        <a:buSzPct val="85000"/>
                        <a:buFont typeface="Wingdings 2" pitchFamily="2" charset="2"/>
                        <a:defRPr sz="2200">
                          <a:solidFill>
                            <a:schemeClr val="tx1"/>
                          </a:solidFill>
                          <a:latin typeface="Constantia" panose="02030602050306030303" pitchFamily="18" charset="0"/>
                          <a:ea typeface="ＭＳ Ｐゴシック" panose="020B0600070205080204" pitchFamily="34" charset="-128"/>
                        </a:defRPr>
                      </a:lvl1pPr>
                      <a:lvl2pPr marL="742950" indent="-285750" eaLnBrk="0" hangingPunct="0">
                        <a:spcBef>
                          <a:spcPts val="300"/>
                        </a:spcBef>
                        <a:buClr>
                          <a:srgbClr val="008ABF"/>
                        </a:buClr>
                        <a:buSzPct val="85000"/>
                        <a:buFont typeface="Wingdings 2" pitchFamily="2" charset="2"/>
                        <a:defRPr sz="2000">
                          <a:solidFill>
                            <a:schemeClr val="tx2"/>
                          </a:solidFill>
                          <a:latin typeface="Constantia" panose="02030602050306030303" pitchFamily="18" charset="0"/>
                          <a:ea typeface="ＭＳ Ｐゴシック" panose="020B0600070205080204" pitchFamily="34" charset="-128"/>
                        </a:defRPr>
                      </a:lvl2pPr>
                      <a:lvl3pPr marL="1143000" indent="-228600" eaLnBrk="0" hangingPunct="0">
                        <a:spcBef>
                          <a:spcPts val="300"/>
                        </a:spcBef>
                        <a:buClr>
                          <a:srgbClr val="00729F"/>
                        </a:buClr>
                        <a:buSzPct val="85000"/>
                        <a:buFont typeface="Wingdings 2" pitchFamily="2" charset="2"/>
                        <a:defRPr sz="1900">
                          <a:solidFill>
                            <a:schemeClr val="tx1"/>
                          </a:solidFill>
                          <a:latin typeface="Constantia" panose="02030602050306030303" pitchFamily="18" charset="0"/>
                          <a:ea typeface="ＭＳ Ｐゴシック" panose="020B0600070205080204" pitchFamily="34" charset="-128"/>
                        </a:defRPr>
                      </a:lvl3pPr>
                      <a:lvl4pPr marL="1600200" indent="-228600" eaLnBrk="0" hangingPunct="0">
                        <a:spcBef>
                          <a:spcPts val="300"/>
                        </a:spcBef>
                        <a:buClr>
                          <a:srgbClr val="008ABF"/>
                        </a:buClr>
                        <a:buSzPct val="85000"/>
                        <a:buFont typeface="Wingdings 2" pitchFamily="2" charset="2"/>
                        <a:defRPr sz="1700">
                          <a:solidFill>
                            <a:schemeClr val="tx1"/>
                          </a:solidFill>
                          <a:latin typeface="Constantia" panose="02030602050306030303" pitchFamily="18" charset="0"/>
                          <a:ea typeface="ＭＳ Ｐゴシック" panose="020B0600070205080204" pitchFamily="34" charset="-128"/>
                        </a:defRPr>
                      </a:lvl4pPr>
                      <a:lvl5pPr marL="2057400" indent="-228600" eaLnBrk="0" hangingPunct="0">
                        <a:spcBef>
                          <a:spcPts val="338"/>
                        </a:spcBef>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5pPr>
                      <a:lvl6pPr marL="25146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6pPr>
                      <a:lvl7pPr marL="29718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7pPr>
                      <a:lvl8pPr marL="34290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8pPr>
                      <a:lvl9pPr marL="3886200" indent="-228600" eaLnBrk="0" fontAlgn="base" hangingPunct="0">
                        <a:spcBef>
                          <a:spcPts val="338"/>
                        </a:spcBef>
                        <a:spcAft>
                          <a:spcPct val="0"/>
                        </a:spcAft>
                        <a:buClr>
                          <a:srgbClr val="008ABF"/>
                        </a:buClr>
                        <a:buSzPct val="85000"/>
                        <a:buFont typeface="Wingdings 2" pitchFamily="2" charset="2"/>
                        <a:defRPr sz="1400">
                          <a:solidFill>
                            <a:schemeClr val="tx1"/>
                          </a:solidFill>
                          <a:latin typeface="Constantia" panose="02030602050306030303" pitchFamily="18"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mn-lt"/>
                          <a:ea typeface="ＭＳ Ｐゴシック" panose="020B0600070205080204" pitchFamily="34" charset="-128"/>
                        </a:rPr>
                        <a:t>Rentrée dans l’u</a:t>
                      </a:r>
                      <a:r>
                        <a:rPr kumimoji="0" lang="fr-FR" altLang="ja-JP" sz="1600" b="1" i="0" u="none" strike="noStrike" cap="none" normalizeH="0" baseline="0" dirty="0">
                          <a:ln>
                            <a:noFill/>
                          </a:ln>
                          <a:solidFill>
                            <a:schemeClr val="tx1"/>
                          </a:solidFill>
                          <a:effectLst/>
                          <a:latin typeface="+mn-lt"/>
                          <a:ea typeface="ＭＳ Ｐゴシック" panose="020B0600070205080204" pitchFamily="34" charset="-128"/>
                        </a:rPr>
                        <a:t>niversité d’accueil pour le semestre d'automne (la rentrée du semestre de printemps ayant lieu en janvier) .</a:t>
                      </a:r>
                      <a:endParaRPr kumimoji="0" lang="en-US" altLang="fr-FR" sz="1600" b="1" i="0" u="none" strike="noStrike" cap="none" normalizeH="0" baseline="0" dirty="0">
                        <a:ln>
                          <a:noFill/>
                        </a:ln>
                        <a:solidFill>
                          <a:schemeClr val="tx1"/>
                        </a:solidFill>
                        <a:effectLst/>
                        <a:latin typeface="+mn-lt"/>
                        <a:ea typeface="ＭＳ Ｐゴシック" panose="020B0600070205080204" pitchFamily="34" charset="-128"/>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extLst>
                  <a:ext uri="{0D108BD9-81ED-4DB2-BD59-A6C34878D82A}">
                    <a16:rowId xmlns:a16="http://schemas.microsoft.com/office/drawing/2014/main" val="10007"/>
                  </a:ext>
                </a:extLst>
              </a:tr>
            </a:tbl>
          </a:graphicData>
        </a:graphic>
      </p:graphicFrame>
      <p:pic>
        <p:nvPicPr>
          <p:cNvPr id="29728" name="Image 4">
            <a:extLst>
              <a:ext uri="{FF2B5EF4-FFF2-40B4-BE49-F238E27FC236}">
                <a16:creationId xmlns:a16="http://schemas.microsoft.com/office/drawing/2014/main" id="{7261274B-1FC6-446A-90A6-6B7BFBA71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27" y="67040"/>
            <a:ext cx="957748" cy="95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6">
            <a:extLst>
              <a:ext uri="{FF2B5EF4-FFF2-40B4-BE49-F238E27FC236}">
                <a16:creationId xmlns:a16="http://schemas.microsoft.com/office/drawing/2014/main" id="{71E3C5CB-7422-4649-9E6F-6162E90520D2}"/>
              </a:ext>
            </a:extLst>
          </p:cNvPr>
          <p:cNvSpPr txBox="1">
            <a:spLocks/>
          </p:cNvSpPr>
          <p:nvPr/>
        </p:nvSpPr>
        <p:spPr bwMode="auto">
          <a:xfrm>
            <a:off x="1453597" y="416663"/>
            <a:ext cx="7709063" cy="46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a:lstStyle>
          <a:p>
            <a:r>
              <a:rPr lang="fr-FR" sz="4400" dirty="0">
                <a:solidFill>
                  <a:schemeClr val="bg1">
                    <a:lumMod val="95000"/>
                  </a:schemeClr>
                </a:solidFill>
                <a:latin typeface="Franklin Gothic Demi Cond" panose="020B0706030402020204" pitchFamily="34" charset="0"/>
              </a:rPr>
              <a:t>Le planning de candidature</a:t>
            </a:r>
            <a:endParaRPr lang="fr-FR"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9433A23-9FD3-48D2-B5CF-31CBFC416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768600"/>
            <a:ext cx="27432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1749" name="Image 4">
            <a:extLst>
              <a:ext uri="{FF2B5EF4-FFF2-40B4-BE49-F238E27FC236}">
                <a16:creationId xmlns:a16="http://schemas.microsoft.com/office/drawing/2014/main" id="{E79A3E61-6D76-4A10-9A2E-9965E29B2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49" y="163513"/>
            <a:ext cx="1212817" cy="120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6">
            <a:extLst>
              <a:ext uri="{FF2B5EF4-FFF2-40B4-BE49-F238E27FC236}">
                <a16:creationId xmlns:a16="http://schemas.microsoft.com/office/drawing/2014/main" id="{977B235F-6224-420A-BC26-52D712DAAEA8}"/>
              </a:ext>
            </a:extLst>
          </p:cNvPr>
          <p:cNvSpPr txBox="1">
            <a:spLocks/>
          </p:cNvSpPr>
          <p:nvPr/>
        </p:nvSpPr>
        <p:spPr bwMode="auto">
          <a:xfrm>
            <a:off x="1483566" y="420423"/>
            <a:ext cx="7709063" cy="46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a:lstStyle>
          <a:p>
            <a:r>
              <a:rPr lang="fr-FR" sz="4400" dirty="0">
                <a:solidFill>
                  <a:schemeClr val="bg1">
                    <a:lumMod val="95000"/>
                  </a:schemeClr>
                </a:solidFill>
                <a:latin typeface="Franklin Gothic Demi Cond" panose="020B0706030402020204" pitchFamily="34" charset="0"/>
              </a:rPr>
              <a:t>L’entretien académique</a:t>
            </a:r>
            <a:endParaRPr lang="fr-FR" sz="4400" dirty="0"/>
          </a:p>
        </p:txBody>
      </p:sp>
      <p:sp>
        <p:nvSpPr>
          <p:cNvPr id="7" name="Rectangle 6">
            <a:extLst>
              <a:ext uri="{FF2B5EF4-FFF2-40B4-BE49-F238E27FC236}">
                <a16:creationId xmlns:a16="http://schemas.microsoft.com/office/drawing/2014/main" id="{2FECA3F1-6B72-4E63-BC83-98FAC8136521}"/>
              </a:ext>
            </a:extLst>
          </p:cNvPr>
          <p:cNvSpPr/>
          <p:nvPr/>
        </p:nvSpPr>
        <p:spPr>
          <a:xfrm>
            <a:off x="1483566" y="819878"/>
            <a:ext cx="7863634" cy="1015663"/>
          </a:xfrm>
          <a:prstGeom prst="rect">
            <a:avLst/>
          </a:prstGeom>
        </p:spPr>
        <p:txBody>
          <a:bodyPr wrap="square">
            <a:spAutoFit/>
          </a:bodyPr>
          <a:lstStyle/>
          <a:p>
            <a:pPr marL="0" indent="0" algn="just" eaLnBrk="1" fontAlgn="auto" hangingPunct="1">
              <a:spcAft>
                <a:spcPts val="0"/>
              </a:spcAft>
              <a:buNone/>
              <a:defRPr/>
            </a:pPr>
            <a:r>
              <a:rPr lang="fr-FR" altLang="fr-FR" sz="2000" dirty="0">
                <a:ea typeface="ＭＳ Ｐゴシック" panose="020B0600070205080204" pitchFamily="34" charset="-128"/>
              </a:rPr>
              <a:t>L</a:t>
            </a:r>
            <a:r>
              <a:rPr lang="ja-JP" altLang="fr-FR" sz="2000" dirty="0">
                <a:ea typeface="ＭＳ Ｐゴシック" panose="020B0600070205080204" pitchFamily="34" charset="-128"/>
              </a:rPr>
              <a:t>’</a:t>
            </a:r>
            <a:r>
              <a:rPr lang="fr-FR" altLang="ja-JP" sz="2000" dirty="0">
                <a:ea typeface="ＭＳ Ｐゴシック" panose="020B0600070205080204" pitchFamily="34" charset="-128"/>
              </a:rPr>
              <a:t>entretien se déroule</a:t>
            </a:r>
            <a:r>
              <a:rPr lang="fr-FR" altLang="ja-JP" sz="2000" dirty="0">
                <a:solidFill>
                  <a:srgbClr val="000000"/>
                </a:solidFill>
                <a:ea typeface="ＭＳ Ｐゴシック" panose="020B0600070205080204" pitchFamily="34" charset="-128"/>
              </a:rPr>
              <a:t> en anglais avec le Directeur académique et la Coordinatrice de programmes de la MICEFA, nous parlerons des thèmes suivants:</a:t>
            </a:r>
          </a:p>
        </p:txBody>
      </p:sp>
      <p:graphicFrame>
        <p:nvGraphicFramePr>
          <p:cNvPr id="31753" name="Rectangle 3">
            <a:extLst>
              <a:ext uri="{FF2B5EF4-FFF2-40B4-BE49-F238E27FC236}">
                <a16:creationId xmlns:a16="http://schemas.microsoft.com/office/drawing/2014/main" id="{E60B34DB-30B4-9294-B4D3-E5A1708DEA94}"/>
              </a:ext>
            </a:extLst>
          </p:cNvPr>
          <p:cNvGraphicFramePr/>
          <p:nvPr>
            <p:extLst>
              <p:ext uri="{D42A27DB-BD31-4B8C-83A1-F6EECF244321}">
                <p14:modId xmlns:p14="http://schemas.microsoft.com/office/powerpoint/2010/main" val="208979446"/>
              </p:ext>
            </p:extLst>
          </p:nvPr>
        </p:nvGraphicFramePr>
        <p:xfrm>
          <a:off x="681214" y="1820314"/>
          <a:ext cx="6159500" cy="47159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373210-0BA5-4E73-9415-2E1FDE67F80C}"/>
              </a:ext>
            </a:extLst>
          </p:cNvPr>
          <p:cNvPicPr>
            <a:picLocks noChangeAspect="1"/>
          </p:cNvPicPr>
          <p:nvPr/>
        </p:nvPicPr>
        <p:blipFill rotWithShape="1">
          <a:blip r:embed="rId2"/>
          <a:srcRect l="1430" r="6848"/>
          <a:stretch/>
        </p:blipFill>
        <p:spPr>
          <a:xfrm>
            <a:off x="20" y="10"/>
            <a:ext cx="9905979" cy="6857990"/>
          </a:xfrm>
          <a:prstGeom prst="rect">
            <a:avLst/>
          </a:prstGeom>
        </p:spPr>
      </p:pic>
      <p:sp>
        <p:nvSpPr>
          <p:cNvPr id="3380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488895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re 2">
            <a:extLst>
              <a:ext uri="{FF2B5EF4-FFF2-40B4-BE49-F238E27FC236}">
                <a16:creationId xmlns:a16="http://schemas.microsoft.com/office/drawing/2014/main" id="{D6094226-CDB1-4C0E-B3A1-0C2CCA7DABD1}"/>
              </a:ext>
            </a:extLst>
          </p:cNvPr>
          <p:cNvSpPr>
            <a:spLocks noGrp="1"/>
          </p:cNvSpPr>
          <p:nvPr>
            <p:ph type="title"/>
          </p:nvPr>
        </p:nvSpPr>
        <p:spPr>
          <a:xfrm>
            <a:off x="576426" y="1913950"/>
            <a:ext cx="3415861" cy="1342754"/>
          </a:xfrm>
        </p:spPr>
        <p:txBody>
          <a:bodyPr vert="horz" lIns="91440" tIns="45720" rIns="91440" bIns="45720" rtlCol="0" anchor="ctr">
            <a:normAutofit/>
          </a:bodyPr>
          <a:lstStyle/>
          <a:p>
            <a:pPr algn="ctr" defTabSz="914400" eaLnBrk="1" fontAlgn="auto" hangingPunct="1">
              <a:spcAft>
                <a:spcPts val="0"/>
              </a:spcAft>
              <a:defRPr/>
            </a:pPr>
            <a:r>
              <a:rPr lang="en-US" sz="2700"/>
              <a:t>Toutes les informations se trouvent sur notre site web!</a:t>
            </a:r>
          </a:p>
        </p:txBody>
      </p:sp>
      <p:cxnSp>
        <p:nvCxnSpPr>
          <p:cNvPr id="33806" name="Straight Connector 3380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58228" y="3337139"/>
            <a:ext cx="760029"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3796" name="Rectangle 1">
            <a:extLst>
              <a:ext uri="{FF2B5EF4-FFF2-40B4-BE49-F238E27FC236}">
                <a16:creationId xmlns:a16="http://schemas.microsoft.com/office/drawing/2014/main" id="{01637FF0-A381-4CA6-BD5C-F3F1E073AC0D}"/>
              </a:ext>
            </a:extLst>
          </p:cNvPr>
          <p:cNvSpPr>
            <a:spLocks noChangeArrowheads="1"/>
          </p:cNvSpPr>
          <p:nvPr/>
        </p:nvSpPr>
        <p:spPr bwMode="auto">
          <a:xfrm>
            <a:off x="426981" y="3417573"/>
            <a:ext cx="3731830" cy="26198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indent="-228600" eaLnBrk="1" hangingPunct="1">
              <a:lnSpc>
                <a:spcPct val="90000"/>
              </a:lnSpc>
              <a:spcAft>
                <a:spcPts val="600"/>
              </a:spcAft>
              <a:buFont typeface="Arial" panose="020B0604020202020204" pitchFamily="34" charset="0"/>
              <a:buChar char="•"/>
            </a:pPr>
            <a:r>
              <a:rPr lang="en-US" altLang="fr-FR" sz="1600" b="1">
                <a:latin typeface="+mn-lt"/>
              </a:rPr>
              <a:t>www.micefa.org</a:t>
            </a:r>
            <a:endParaRPr lang="en-US" altLang="fr-FR" sz="160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4F79997-FAB0-4A48-853F-B90D6A511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17" y="209361"/>
            <a:ext cx="1033969" cy="1014658"/>
          </a:xfrm>
          <a:prstGeom prst="rect">
            <a:avLst/>
          </a:prstGeom>
        </p:spPr>
      </p:pic>
      <p:sp>
        <p:nvSpPr>
          <p:cNvPr id="7" name="Titre 6">
            <a:extLst>
              <a:ext uri="{FF2B5EF4-FFF2-40B4-BE49-F238E27FC236}">
                <a16:creationId xmlns:a16="http://schemas.microsoft.com/office/drawing/2014/main" id="{A0A32599-01CD-4C8C-B675-3D9C908E43AA}"/>
              </a:ext>
            </a:extLst>
          </p:cNvPr>
          <p:cNvSpPr>
            <a:spLocks noGrp="1"/>
          </p:cNvSpPr>
          <p:nvPr>
            <p:ph type="title"/>
          </p:nvPr>
        </p:nvSpPr>
        <p:spPr>
          <a:xfrm>
            <a:off x="1453598" y="537847"/>
            <a:ext cx="6998804" cy="467254"/>
          </a:xfrm>
        </p:spPr>
        <p:txBody>
          <a:bodyPr>
            <a:normAutofit fontScale="90000"/>
          </a:bodyPr>
          <a:lstStyle/>
          <a:p>
            <a:r>
              <a:rPr lang="fr-FR" sz="5300" dirty="0">
                <a:solidFill>
                  <a:schemeClr val="bg1">
                    <a:lumMod val="95000"/>
                  </a:schemeClr>
                </a:solidFill>
                <a:latin typeface="Franklin Gothic Demi Cond" panose="020B0706030402020204" pitchFamily="34" charset="0"/>
              </a:rPr>
              <a:t>Présentation</a:t>
            </a:r>
            <a:endParaRPr lang="fr-FR" dirty="0"/>
          </a:p>
        </p:txBody>
      </p:sp>
      <p:pic>
        <p:nvPicPr>
          <p:cNvPr id="13" name="Image 3">
            <a:extLst>
              <a:ext uri="{FF2B5EF4-FFF2-40B4-BE49-F238E27FC236}">
                <a16:creationId xmlns:a16="http://schemas.microsoft.com/office/drawing/2014/main" id="{195B0169-075D-470E-9313-63ACC49FC7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4968" y="2485551"/>
            <a:ext cx="4174242" cy="222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eneseo-campus-building-leaves">
            <a:extLst>
              <a:ext uri="{FF2B5EF4-FFF2-40B4-BE49-F238E27FC236}">
                <a16:creationId xmlns:a16="http://schemas.microsoft.com/office/drawing/2014/main" id="{D67274D4-9590-4663-A6A7-E52031A3F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20" y="2480886"/>
            <a:ext cx="4278506" cy="223338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1">
            <a:extLst>
              <a:ext uri="{FF2B5EF4-FFF2-40B4-BE49-F238E27FC236}">
                <a16:creationId xmlns:a16="http://schemas.microsoft.com/office/drawing/2014/main" id="{45BA21F6-F57F-41D0-8B4A-6F79CCB11A4A}"/>
              </a:ext>
            </a:extLst>
          </p:cNvPr>
          <p:cNvSpPr>
            <a:spLocks noGrp="1"/>
          </p:cNvSpPr>
          <p:nvPr>
            <p:ph idx="1"/>
          </p:nvPr>
        </p:nvSpPr>
        <p:spPr>
          <a:xfrm>
            <a:off x="284163" y="1341327"/>
            <a:ext cx="9144000" cy="2501900"/>
          </a:xfrm>
        </p:spPr>
        <p:txBody>
          <a:bodyPr rtlCol="0">
            <a:normAutofit/>
          </a:bodyPr>
          <a:lstStyle/>
          <a:p>
            <a:pPr marL="0" indent="0" algn="just" eaLnBrk="1" fontAlgn="auto" hangingPunct="1">
              <a:spcAft>
                <a:spcPts val="0"/>
              </a:spcAft>
              <a:buFont typeface="Wingdings 2" pitchFamily="2" charset="2"/>
              <a:buNone/>
              <a:defRPr/>
            </a:pPr>
            <a:r>
              <a:rPr lang="fr-FR" altLang="fr-FR" sz="2400" dirty="0">
                <a:ea typeface="ＭＳ Ｐゴシック" panose="020B0600070205080204" pitchFamily="34" charset="-128"/>
              </a:rPr>
              <a:t>La MICEFA est </a:t>
            </a:r>
            <a:r>
              <a:rPr lang="fr-FR" altLang="fr-FR" sz="2400" u="sng" dirty="0">
                <a:ea typeface="ＭＳ Ｐゴシック" panose="020B0600070205080204" pitchFamily="34" charset="-128"/>
              </a:rPr>
              <a:t>un consortium d’</a:t>
            </a:r>
            <a:r>
              <a:rPr lang="fr-FR" altLang="ja-JP" sz="2400" u="sng" dirty="0">
                <a:ea typeface="ＭＳ Ｐゴシック" panose="020B0600070205080204" pitchFamily="34" charset="-128"/>
              </a:rPr>
              <a:t>universités</a:t>
            </a:r>
            <a:r>
              <a:rPr lang="fr-FR" altLang="ja-JP" sz="2400" dirty="0">
                <a:ea typeface="ＭＳ Ｐゴシック" panose="020B0600070205080204" pitchFamily="34" charset="-128"/>
              </a:rPr>
              <a:t> d</a:t>
            </a:r>
            <a:r>
              <a:rPr lang="ja-JP" altLang="fr-FR" sz="2400" dirty="0">
                <a:ea typeface="ＭＳ Ｐゴシック" panose="020B0600070205080204" pitchFamily="34" charset="-128"/>
              </a:rPr>
              <a:t>’</a:t>
            </a:r>
            <a:r>
              <a:rPr lang="fr-FR" altLang="ja-JP" sz="2400" dirty="0">
                <a:ea typeface="ＭＳ Ｐゴシック" panose="020B0600070205080204" pitchFamily="34" charset="-128"/>
              </a:rPr>
              <a:t>Île de France, créé en 1985 afin de promouvoir la coopération scientifique et culturelle entre la France et l</a:t>
            </a:r>
            <a:r>
              <a:rPr lang="ja-JP" altLang="fr-FR" sz="2400" dirty="0">
                <a:ea typeface="ＭＳ Ｐゴシック" panose="020B0600070205080204" pitchFamily="34" charset="-128"/>
              </a:rPr>
              <a:t>’</a:t>
            </a:r>
            <a:r>
              <a:rPr lang="fr-FR" altLang="ja-JP" sz="2400" dirty="0">
                <a:ea typeface="ＭＳ Ｐゴシック" panose="020B0600070205080204" pitchFamily="34" charset="-128"/>
              </a:rPr>
              <a:t>Amérique du Nord. </a:t>
            </a:r>
            <a:endParaRPr lang="fr-FR" altLang="fr-FR" sz="2400" dirty="0">
              <a:ea typeface="ＭＳ Ｐゴシック" panose="020B0600070205080204" pitchFamily="34" charset="-128"/>
            </a:endParaRPr>
          </a:p>
        </p:txBody>
      </p:sp>
      <p:sp>
        <p:nvSpPr>
          <p:cNvPr id="9" name="Espace réservé du contenu 1">
            <a:extLst>
              <a:ext uri="{FF2B5EF4-FFF2-40B4-BE49-F238E27FC236}">
                <a16:creationId xmlns:a16="http://schemas.microsoft.com/office/drawing/2014/main" id="{DC980DF2-D5A1-4B64-8D96-6ACCE1F52CC2}"/>
              </a:ext>
            </a:extLst>
          </p:cNvPr>
          <p:cNvSpPr txBox="1">
            <a:spLocks/>
          </p:cNvSpPr>
          <p:nvPr/>
        </p:nvSpPr>
        <p:spPr>
          <a:xfrm>
            <a:off x="1977964" y="5062553"/>
            <a:ext cx="1550858" cy="2501900"/>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fontAlgn="auto">
              <a:spcAft>
                <a:spcPts val="0"/>
              </a:spcAft>
              <a:buFont typeface="Wingdings 2" pitchFamily="2" charset="2"/>
              <a:buNone/>
              <a:defRPr/>
            </a:pPr>
            <a:r>
              <a:rPr lang="fr-FR" altLang="fr-FR" sz="1600" dirty="0">
                <a:ea typeface="ＭＳ Ｐゴシック" panose="020B0600070205080204" pitchFamily="34" charset="-128"/>
              </a:rPr>
              <a:t>Coordinateur de programmes</a:t>
            </a:r>
          </a:p>
          <a:p>
            <a:pPr marL="0" indent="0" algn="just" fontAlgn="auto">
              <a:spcAft>
                <a:spcPts val="0"/>
              </a:spcAft>
              <a:buFont typeface="Wingdings 2" pitchFamily="2" charset="2"/>
              <a:buNone/>
              <a:defRPr/>
            </a:pPr>
            <a:br>
              <a:rPr lang="fr-FR" altLang="fr-FR" sz="1600" dirty="0">
                <a:ea typeface="ＭＳ Ｐゴシック" panose="020B0600070205080204" pitchFamily="34" charset="-128"/>
              </a:rPr>
            </a:br>
            <a:r>
              <a:rPr lang="fr-FR" altLang="fr-FR" sz="1600" dirty="0">
                <a:ea typeface="ＭＳ Ｐゴシック" panose="020B0600070205080204" pitchFamily="34" charset="-128"/>
              </a:rPr>
              <a:t>M. Seth BROWN </a:t>
            </a:r>
          </a:p>
        </p:txBody>
      </p:sp>
      <p:sp>
        <p:nvSpPr>
          <p:cNvPr id="12" name="Espace réservé du contenu 1">
            <a:extLst>
              <a:ext uri="{FF2B5EF4-FFF2-40B4-BE49-F238E27FC236}">
                <a16:creationId xmlns:a16="http://schemas.microsoft.com/office/drawing/2014/main" id="{DD7790F0-78DA-4269-8BFD-DD6345617507}"/>
              </a:ext>
            </a:extLst>
          </p:cNvPr>
          <p:cNvSpPr txBox="1">
            <a:spLocks/>
          </p:cNvSpPr>
          <p:nvPr/>
        </p:nvSpPr>
        <p:spPr>
          <a:xfrm>
            <a:off x="6761584" y="5069203"/>
            <a:ext cx="1550858" cy="2501900"/>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lgn="just" fontAlgn="auto">
              <a:spcAft>
                <a:spcPts val="0"/>
              </a:spcAft>
              <a:buFont typeface="Wingdings 2" pitchFamily="2" charset="2"/>
              <a:buNone/>
              <a:defRPr/>
            </a:pPr>
            <a:r>
              <a:rPr lang="fr-FR" altLang="fr-FR" sz="1600" dirty="0">
                <a:ea typeface="ＭＳ Ｐゴシック" panose="020B0600070205080204" pitchFamily="34" charset="-128"/>
              </a:rPr>
              <a:t>Directeur académique</a:t>
            </a:r>
          </a:p>
          <a:p>
            <a:pPr marL="0" indent="0" fontAlgn="auto">
              <a:spcAft>
                <a:spcPts val="0"/>
              </a:spcAft>
              <a:buFont typeface="Wingdings 2" pitchFamily="2" charset="2"/>
              <a:buNone/>
              <a:defRPr/>
            </a:pPr>
            <a:br>
              <a:rPr lang="fr-FR" altLang="fr-FR" sz="1600" dirty="0">
                <a:ea typeface="ＭＳ Ｐゴシック" panose="020B0600070205080204" pitchFamily="34" charset="-128"/>
              </a:rPr>
            </a:br>
            <a:r>
              <a:rPr lang="fr-FR" altLang="fr-FR" sz="1600" dirty="0">
                <a:ea typeface="ＭＳ Ｐゴシック" panose="020B0600070205080204" pitchFamily="34" charset="-128"/>
              </a:rPr>
              <a:t>Jean </a:t>
            </a:r>
            <a:br>
              <a:rPr lang="fr-FR" altLang="fr-FR" sz="1600" dirty="0">
                <a:ea typeface="ＭＳ Ｐゴシック" panose="020B0600070205080204" pitchFamily="34" charset="-128"/>
              </a:rPr>
            </a:br>
            <a:r>
              <a:rPr lang="fr-FR" altLang="fr-FR" sz="1600" dirty="0">
                <a:ea typeface="ＭＳ Ｐゴシック" panose="020B0600070205080204" pitchFamily="34" charset="-128"/>
              </a:rPr>
              <a:t>FOURNIER</a:t>
            </a:r>
          </a:p>
        </p:txBody>
      </p:sp>
      <p:pic>
        <p:nvPicPr>
          <p:cNvPr id="1028" name="Picture 4">
            <a:extLst>
              <a:ext uri="{FF2B5EF4-FFF2-40B4-BE49-F238E27FC236}">
                <a16:creationId xmlns:a16="http://schemas.microsoft.com/office/drawing/2014/main" id="{1D56DE87-4D75-4D68-A602-79156DE825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8036" y="4909654"/>
            <a:ext cx="1118080" cy="1490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2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35">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6">
            <a:extLst>
              <a:ext uri="{FF2B5EF4-FFF2-40B4-BE49-F238E27FC236}">
                <a16:creationId xmlns:a16="http://schemas.microsoft.com/office/drawing/2014/main" id="{A0A32599-01CD-4C8C-B675-3D9C908E43AA}"/>
              </a:ext>
            </a:extLst>
          </p:cNvPr>
          <p:cNvSpPr>
            <a:spLocks noGrp="1"/>
          </p:cNvSpPr>
          <p:nvPr>
            <p:ph type="title"/>
          </p:nvPr>
        </p:nvSpPr>
        <p:spPr>
          <a:xfrm>
            <a:off x="3781615" y="329184"/>
            <a:ext cx="5601843" cy="1783080"/>
          </a:xfrm>
        </p:spPr>
        <p:txBody>
          <a:bodyPr anchor="b">
            <a:normAutofit/>
          </a:bodyPr>
          <a:lstStyle/>
          <a:p>
            <a:r>
              <a:rPr lang="fr-FR" sz="4900">
                <a:latin typeface="Franklin Gothic Demi Cond" panose="020B0706030402020204" pitchFamily="34" charset="0"/>
              </a:rPr>
              <a:t>Comment ça marche?</a:t>
            </a:r>
            <a:endParaRPr lang="fr-FR" sz="4900"/>
          </a:p>
        </p:txBody>
      </p:sp>
      <p:pic>
        <p:nvPicPr>
          <p:cNvPr id="1026" name="Picture 2" descr="Free Application Cliparts, Download Free Application Cliparts png images,  Free ClipArts on Clipart Library">
            <a:extLst>
              <a:ext uri="{FF2B5EF4-FFF2-40B4-BE49-F238E27FC236}">
                <a16:creationId xmlns:a16="http://schemas.microsoft.com/office/drawing/2014/main" id="{F358A6F4-2AC4-F07D-DAD3-5F3E0A9949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72" r="2827" b="-2"/>
          <a:stretch/>
        </p:blipFill>
        <p:spPr bwMode="auto">
          <a:xfrm>
            <a:off x="20" y="10"/>
            <a:ext cx="3283565"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1047"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1615" y="2463186"/>
            <a:ext cx="3447916" cy="18288"/>
          </a:xfrm>
          <a:custGeom>
            <a:avLst/>
            <a:gdLst>
              <a:gd name="connsiteX0" fmla="*/ 0 w 3447916"/>
              <a:gd name="connsiteY0" fmla="*/ 0 h 18288"/>
              <a:gd name="connsiteX1" fmla="*/ 689583 w 3447916"/>
              <a:gd name="connsiteY1" fmla="*/ 0 h 18288"/>
              <a:gd name="connsiteX2" fmla="*/ 1379166 w 3447916"/>
              <a:gd name="connsiteY2" fmla="*/ 0 h 18288"/>
              <a:gd name="connsiteX3" fmla="*/ 2068750 w 3447916"/>
              <a:gd name="connsiteY3" fmla="*/ 0 h 18288"/>
              <a:gd name="connsiteX4" fmla="*/ 2689374 w 3447916"/>
              <a:gd name="connsiteY4" fmla="*/ 0 h 18288"/>
              <a:gd name="connsiteX5" fmla="*/ 3447916 w 3447916"/>
              <a:gd name="connsiteY5" fmla="*/ 0 h 18288"/>
              <a:gd name="connsiteX6" fmla="*/ 3447916 w 3447916"/>
              <a:gd name="connsiteY6" fmla="*/ 18288 h 18288"/>
              <a:gd name="connsiteX7" fmla="*/ 2827291 w 3447916"/>
              <a:gd name="connsiteY7" fmla="*/ 18288 h 18288"/>
              <a:gd name="connsiteX8" fmla="*/ 2241145 w 3447916"/>
              <a:gd name="connsiteY8" fmla="*/ 18288 h 18288"/>
              <a:gd name="connsiteX9" fmla="*/ 1551562 w 3447916"/>
              <a:gd name="connsiteY9" fmla="*/ 18288 h 18288"/>
              <a:gd name="connsiteX10" fmla="*/ 930937 w 3447916"/>
              <a:gd name="connsiteY10" fmla="*/ 18288 h 18288"/>
              <a:gd name="connsiteX11" fmla="*/ 0 w 3447916"/>
              <a:gd name="connsiteY11" fmla="*/ 18288 h 18288"/>
              <a:gd name="connsiteX12" fmla="*/ 0 w 3447916"/>
              <a:gd name="connsiteY12" fmla="*/ 0 h 18288"/>
              <a:gd name="connsiteX0" fmla="*/ 0 w 3447916"/>
              <a:gd name="connsiteY0" fmla="*/ 0 h 18288"/>
              <a:gd name="connsiteX1" fmla="*/ 620625 w 3447916"/>
              <a:gd name="connsiteY1" fmla="*/ 0 h 18288"/>
              <a:gd name="connsiteX2" fmla="*/ 1206771 w 3447916"/>
              <a:gd name="connsiteY2" fmla="*/ 0 h 18288"/>
              <a:gd name="connsiteX3" fmla="*/ 1827395 w 3447916"/>
              <a:gd name="connsiteY3" fmla="*/ 0 h 18288"/>
              <a:gd name="connsiteX4" fmla="*/ 2516979 w 3447916"/>
              <a:gd name="connsiteY4" fmla="*/ 0 h 18288"/>
              <a:gd name="connsiteX5" fmla="*/ 3447916 w 3447916"/>
              <a:gd name="connsiteY5" fmla="*/ 0 h 18288"/>
              <a:gd name="connsiteX6" fmla="*/ 3447916 w 3447916"/>
              <a:gd name="connsiteY6" fmla="*/ 18288 h 18288"/>
              <a:gd name="connsiteX7" fmla="*/ 2758333 w 3447916"/>
              <a:gd name="connsiteY7" fmla="*/ 18288 h 18288"/>
              <a:gd name="connsiteX8" fmla="*/ 1999791 w 3447916"/>
              <a:gd name="connsiteY8" fmla="*/ 18288 h 18288"/>
              <a:gd name="connsiteX9" fmla="*/ 1413646 w 3447916"/>
              <a:gd name="connsiteY9" fmla="*/ 18288 h 18288"/>
              <a:gd name="connsiteX10" fmla="*/ 655104 w 3447916"/>
              <a:gd name="connsiteY10" fmla="*/ 18288 h 18288"/>
              <a:gd name="connsiteX11" fmla="*/ 0 w 3447916"/>
              <a:gd name="connsiteY11" fmla="*/ 18288 h 18288"/>
              <a:gd name="connsiteX12" fmla="*/ 0 w 3447916"/>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916" h="18288" fill="none" extrusionOk="0">
                <a:moveTo>
                  <a:pt x="0" y="0"/>
                </a:moveTo>
                <a:cubicBezTo>
                  <a:pt x="167525" y="-25997"/>
                  <a:pt x="401319" y="29510"/>
                  <a:pt x="689583" y="0"/>
                </a:cubicBezTo>
                <a:cubicBezTo>
                  <a:pt x="991610" y="-2627"/>
                  <a:pt x="1046538" y="17144"/>
                  <a:pt x="1379166" y="0"/>
                </a:cubicBezTo>
                <a:cubicBezTo>
                  <a:pt x="1699672" y="-51152"/>
                  <a:pt x="1912958" y="13462"/>
                  <a:pt x="2068750" y="0"/>
                </a:cubicBezTo>
                <a:cubicBezTo>
                  <a:pt x="2224698" y="-58059"/>
                  <a:pt x="2363805" y="28161"/>
                  <a:pt x="2689374" y="0"/>
                </a:cubicBezTo>
                <a:cubicBezTo>
                  <a:pt x="2979421" y="7444"/>
                  <a:pt x="3141789" y="-40533"/>
                  <a:pt x="3447916" y="0"/>
                </a:cubicBezTo>
                <a:cubicBezTo>
                  <a:pt x="3447882" y="4844"/>
                  <a:pt x="3447506" y="11009"/>
                  <a:pt x="3447916" y="18288"/>
                </a:cubicBezTo>
                <a:cubicBezTo>
                  <a:pt x="3255069" y="35026"/>
                  <a:pt x="2946432" y="20032"/>
                  <a:pt x="2827291" y="18288"/>
                </a:cubicBezTo>
                <a:cubicBezTo>
                  <a:pt x="2687425" y="-23401"/>
                  <a:pt x="2410759" y="16525"/>
                  <a:pt x="2241145" y="18288"/>
                </a:cubicBezTo>
                <a:cubicBezTo>
                  <a:pt x="2077369" y="-13191"/>
                  <a:pt x="1829469" y="2860"/>
                  <a:pt x="1551562" y="18288"/>
                </a:cubicBezTo>
                <a:cubicBezTo>
                  <a:pt x="1281853" y="10870"/>
                  <a:pt x="1185371" y="44483"/>
                  <a:pt x="930937" y="18288"/>
                </a:cubicBezTo>
                <a:cubicBezTo>
                  <a:pt x="688626" y="-21660"/>
                  <a:pt x="263156" y="67705"/>
                  <a:pt x="0" y="18288"/>
                </a:cubicBezTo>
                <a:cubicBezTo>
                  <a:pt x="-649" y="11698"/>
                  <a:pt x="663" y="5413"/>
                  <a:pt x="0" y="0"/>
                </a:cubicBezTo>
                <a:close/>
              </a:path>
              <a:path w="3447916" h="18288" stroke="0" extrusionOk="0">
                <a:moveTo>
                  <a:pt x="0" y="0"/>
                </a:moveTo>
                <a:cubicBezTo>
                  <a:pt x="160990" y="-52620"/>
                  <a:pt x="420937" y="10365"/>
                  <a:pt x="620625" y="0"/>
                </a:cubicBezTo>
                <a:cubicBezTo>
                  <a:pt x="833846" y="-2771"/>
                  <a:pt x="1069927" y="12649"/>
                  <a:pt x="1206771" y="0"/>
                </a:cubicBezTo>
                <a:cubicBezTo>
                  <a:pt x="1421791" y="18025"/>
                  <a:pt x="1615159" y="36317"/>
                  <a:pt x="1827395" y="0"/>
                </a:cubicBezTo>
                <a:cubicBezTo>
                  <a:pt x="2039053" y="2161"/>
                  <a:pt x="2220360" y="-16342"/>
                  <a:pt x="2516979" y="0"/>
                </a:cubicBezTo>
                <a:cubicBezTo>
                  <a:pt x="2859190" y="69834"/>
                  <a:pt x="3092766" y="-14241"/>
                  <a:pt x="3447916" y="0"/>
                </a:cubicBezTo>
                <a:cubicBezTo>
                  <a:pt x="3447391" y="5049"/>
                  <a:pt x="3448109" y="12044"/>
                  <a:pt x="3447916" y="18288"/>
                </a:cubicBezTo>
                <a:cubicBezTo>
                  <a:pt x="3198022" y="45028"/>
                  <a:pt x="3077187" y="25297"/>
                  <a:pt x="2758333" y="18288"/>
                </a:cubicBezTo>
                <a:cubicBezTo>
                  <a:pt x="2427425" y="32065"/>
                  <a:pt x="2337538" y="14663"/>
                  <a:pt x="1999791" y="18288"/>
                </a:cubicBezTo>
                <a:cubicBezTo>
                  <a:pt x="1658049" y="26408"/>
                  <a:pt x="1708132" y="26592"/>
                  <a:pt x="1413646" y="18288"/>
                </a:cubicBezTo>
                <a:cubicBezTo>
                  <a:pt x="1176800" y="-2206"/>
                  <a:pt x="867123" y="59029"/>
                  <a:pt x="655104" y="18288"/>
                </a:cubicBezTo>
                <a:cubicBezTo>
                  <a:pt x="460234" y="-11051"/>
                  <a:pt x="252404" y="25772"/>
                  <a:pt x="0" y="18288"/>
                </a:cubicBezTo>
                <a:cubicBezTo>
                  <a:pt x="-39" y="12511"/>
                  <a:pt x="-381" y="8039"/>
                  <a:pt x="0" y="0"/>
                </a:cubicBezTo>
                <a:close/>
              </a:path>
              <a:path w="3447916" h="18288" fill="none" stroke="0" extrusionOk="0">
                <a:moveTo>
                  <a:pt x="0" y="0"/>
                </a:moveTo>
                <a:cubicBezTo>
                  <a:pt x="149136" y="-14401"/>
                  <a:pt x="374319" y="-20106"/>
                  <a:pt x="689583" y="0"/>
                </a:cubicBezTo>
                <a:cubicBezTo>
                  <a:pt x="984035" y="3033"/>
                  <a:pt x="1036218" y="26797"/>
                  <a:pt x="1379166" y="0"/>
                </a:cubicBezTo>
                <a:cubicBezTo>
                  <a:pt x="1727082" y="-29073"/>
                  <a:pt x="1905884" y="29951"/>
                  <a:pt x="2068750" y="0"/>
                </a:cubicBezTo>
                <a:cubicBezTo>
                  <a:pt x="2257344" y="-4406"/>
                  <a:pt x="2401723" y="32277"/>
                  <a:pt x="2689374" y="0"/>
                </a:cubicBezTo>
                <a:cubicBezTo>
                  <a:pt x="3004972" y="-17963"/>
                  <a:pt x="3150254" y="-23896"/>
                  <a:pt x="3447916" y="0"/>
                </a:cubicBezTo>
                <a:cubicBezTo>
                  <a:pt x="3448230" y="4158"/>
                  <a:pt x="3446937" y="12539"/>
                  <a:pt x="3447916" y="18288"/>
                </a:cubicBezTo>
                <a:cubicBezTo>
                  <a:pt x="3286164" y="53041"/>
                  <a:pt x="2946560" y="43048"/>
                  <a:pt x="2827291" y="18288"/>
                </a:cubicBezTo>
                <a:cubicBezTo>
                  <a:pt x="2671114" y="-51075"/>
                  <a:pt x="2440528" y="6315"/>
                  <a:pt x="2241145" y="18288"/>
                </a:cubicBezTo>
                <a:cubicBezTo>
                  <a:pt x="2069710" y="-28593"/>
                  <a:pt x="1785553" y="-15052"/>
                  <a:pt x="1551562" y="18288"/>
                </a:cubicBezTo>
                <a:cubicBezTo>
                  <a:pt x="1272304" y="-4068"/>
                  <a:pt x="1183980" y="30939"/>
                  <a:pt x="930937" y="18288"/>
                </a:cubicBezTo>
                <a:cubicBezTo>
                  <a:pt x="737679" y="38689"/>
                  <a:pt x="234503" y="38586"/>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47916"/>
                      <a:gd name="connsiteY0" fmla="*/ 0 h 18288"/>
                      <a:gd name="connsiteX1" fmla="*/ 689583 w 3447916"/>
                      <a:gd name="connsiteY1" fmla="*/ 0 h 18288"/>
                      <a:gd name="connsiteX2" fmla="*/ 1379166 w 3447916"/>
                      <a:gd name="connsiteY2" fmla="*/ 0 h 18288"/>
                      <a:gd name="connsiteX3" fmla="*/ 2068750 w 3447916"/>
                      <a:gd name="connsiteY3" fmla="*/ 0 h 18288"/>
                      <a:gd name="connsiteX4" fmla="*/ 2689374 w 3447916"/>
                      <a:gd name="connsiteY4" fmla="*/ 0 h 18288"/>
                      <a:gd name="connsiteX5" fmla="*/ 3447916 w 3447916"/>
                      <a:gd name="connsiteY5" fmla="*/ 0 h 18288"/>
                      <a:gd name="connsiteX6" fmla="*/ 3447916 w 3447916"/>
                      <a:gd name="connsiteY6" fmla="*/ 18288 h 18288"/>
                      <a:gd name="connsiteX7" fmla="*/ 2827291 w 3447916"/>
                      <a:gd name="connsiteY7" fmla="*/ 18288 h 18288"/>
                      <a:gd name="connsiteX8" fmla="*/ 2241145 w 3447916"/>
                      <a:gd name="connsiteY8" fmla="*/ 18288 h 18288"/>
                      <a:gd name="connsiteX9" fmla="*/ 1551562 w 3447916"/>
                      <a:gd name="connsiteY9" fmla="*/ 18288 h 18288"/>
                      <a:gd name="connsiteX10" fmla="*/ 930937 w 3447916"/>
                      <a:gd name="connsiteY10" fmla="*/ 18288 h 18288"/>
                      <a:gd name="connsiteX11" fmla="*/ 0 w 3447916"/>
                      <a:gd name="connsiteY11" fmla="*/ 18288 h 18288"/>
                      <a:gd name="connsiteX12" fmla="*/ 0 w 3447916"/>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916" h="18288" fill="none" extrusionOk="0">
                        <a:moveTo>
                          <a:pt x="0" y="0"/>
                        </a:moveTo>
                        <a:cubicBezTo>
                          <a:pt x="184787" y="-30797"/>
                          <a:pt x="388640" y="-3566"/>
                          <a:pt x="689583" y="0"/>
                        </a:cubicBezTo>
                        <a:cubicBezTo>
                          <a:pt x="990526" y="3566"/>
                          <a:pt x="1045815" y="21488"/>
                          <a:pt x="1379166" y="0"/>
                        </a:cubicBezTo>
                        <a:cubicBezTo>
                          <a:pt x="1712517" y="-21488"/>
                          <a:pt x="1909810" y="27935"/>
                          <a:pt x="2068750" y="0"/>
                        </a:cubicBezTo>
                        <a:cubicBezTo>
                          <a:pt x="2227690" y="-27935"/>
                          <a:pt x="2383983" y="23029"/>
                          <a:pt x="2689374" y="0"/>
                        </a:cubicBezTo>
                        <a:cubicBezTo>
                          <a:pt x="2994765" y="-23029"/>
                          <a:pt x="3151108" y="-9949"/>
                          <a:pt x="3447916" y="0"/>
                        </a:cubicBezTo>
                        <a:cubicBezTo>
                          <a:pt x="3448358" y="4516"/>
                          <a:pt x="3447089" y="12266"/>
                          <a:pt x="3447916" y="18288"/>
                        </a:cubicBezTo>
                        <a:cubicBezTo>
                          <a:pt x="3260136" y="46485"/>
                          <a:pt x="2959725" y="47038"/>
                          <a:pt x="2827291" y="18288"/>
                        </a:cubicBezTo>
                        <a:cubicBezTo>
                          <a:pt x="2694857" y="-10462"/>
                          <a:pt x="2429605" y="37546"/>
                          <a:pt x="2241145" y="18288"/>
                        </a:cubicBezTo>
                        <a:cubicBezTo>
                          <a:pt x="2052685" y="-970"/>
                          <a:pt x="1827813" y="18087"/>
                          <a:pt x="1551562" y="18288"/>
                        </a:cubicBezTo>
                        <a:cubicBezTo>
                          <a:pt x="1275311" y="18489"/>
                          <a:pt x="1179959" y="32052"/>
                          <a:pt x="930937" y="18288"/>
                        </a:cubicBezTo>
                        <a:cubicBezTo>
                          <a:pt x="681915" y="4524"/>
                          <a:pt x="308539" y="58875"/>
                          <a:pt x="0" y="18288"/>
                        </a:cubicBezTo>
                        <a:cubicBezTo>
                          <a:pt x="-306" y="11477"/>
                          <a:pt x="485" y="4355"/>
                          <a:pt x="0" y="0"/>
                        </a:cubicBezTo>
                        <a:close/>
                      </a:path>
                      <a:path w="3447916" h="18288" stroke="0" extrusionOk="0">
                        <a:moveTo>
                          <a:pt x="0" y="0"/>
                        </a:moveTo>
                        <a:cubicBezTo>
                          <a:pt x="198308" y="-18860"/>
                          <a:pt x="400432" y="17997"/>
                          <a:pt x="620625" y="0"/>
                        </a:cubicBezTo>
                        <a:cubicBezTo>
                          <a:pt x="840818" y="-17997"/>
                          <a:pt x="1033589" y="-6739"/>
                          <a:pt x="1206771" y="0"/>
                        </a:cubicBezTo>
                        <a:cubicBezTo>
                          <a:pt x="1379953" y="6739"/>
                          <a:pt x="1593141" y="18453"/>
                          <a:pt x="1827395" y="0"/>
                        </a:cubicBezTo>
                        <a:cubicBezTo>
                          <a:pt x="2061649" y="-18453"/>
                          <a:pt x="2209525" y="-24950"/>
                          <a:pt x="2516979" y="0"/>
                        </a:cubicBezTo>
                        <a:cubicBezTo>
                          <a:pt x="2824433" y="24950"/>
                          <a:pt x="3107759" y="26539"/>
                          <a:pt x="3447916" y="0"/>
                        </a:cubicBezTo>
                        <a:cubicBezTo>
                          <a:pt x="3448493" y="4624"/>
                          <a:pt x="3448735" y="11191"/>
                          <a:pt x="3447916" y="18288"/>
                        </a:cubicBezTo>
                        <a:cubicBezTo>
                          <a:pt x="3201067" y="51110"/>
                          <a:pt x="3093009" y="4606"/>
                          <a:pt x="2758333" y="18288"/>
                        </a:cubicBezTo>
                        <a:cubicBezTo>
                          <a:pt x="2423657" y="31970"/>
                          <a:pt x="2348728" y="-288"/>
                          <a:pt x="1999791" y="18288"/>
                        </a:cubicBezTo>
                        <a:cubicBezTo>
                          <a:pt x="1650854" y="36864"/>
                          <a:pt x="1701460" y="32459"/>
                          <a:pt x="1413646" y="18288"/>
                        </a:cubicBezTo>
                        <a:cubicBezTo>
                          <a:pt x="1125832" y="4117"/>
                          <a:pt x="881825" y="32958"/>
                          <a:pt x="655104" y="18288"/>
                        </a:cubicBezTo>
                        <a:cubicBezTo>
                          <a:pt x="428383" y="3618"/>
                          <a:pt x="273188" y="36854"/>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D4F79997-FAB0-4A48-853F-B90D6A511164}"/>
              </a:ext>
            </a:extLst>
          </p:cNvPr>
          <p:cNvPicPr>
            <a:picLocks noChangeAspect="1"/>
          </p:cNvPicPr>
          <p:nvPr/>
        </p:nvPicPr>
        <p:blipFill rotWithShape="1">
          <a:blip r:embed="rId3">
            <a:extLst>
              <a:ext uri="{28A0092B-C50C-407E-A947-70E740481C1C}">
                <a14:useLocalDpi xmlns:a14="http://schemas.microsoft.com/office/drawing/2010/main" val="0"/>
              </a:ext>
            </a:extLst>
          </a:blip>
          <a:srcRect t="6421" r="4" b="13468"/>
          <a:stretch/>
        </p:blipFill>
        <p:spPr>
          <a:xfrm>
            <a:off x="20" y="4267200"/>
            <a:ext cx="3291484"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pic>
      <p:sp>
        <p:nvSpPr>
          <p:cNvPr id="14" name="Espace réservé du contenu 1">
            <a:extLst>
              <a:ext uri="{FF2B5EF4-FFF2-40B4-BE49-F238E27FC236}">
                <a16:creationId xmlns:a16="http://schemas.microsoft.com/office/drawing/2014/main" id="{45BA21F6-F57F-41D0-8B4A-6F79CCB11A4A}"/>
              </a:ext>
            </a:extLst>
          </p:cNvPr>
          <p:cNvSpPr>
            <a:spLocks noGrp="1"/>
          </p:cNvSpPr>
          <p:nvPr>
            <p:ph idx="1"/>
          </p:nvPr>
        </p:nvSpPr>
        <p:spPr>
          <a:xfrm>
            <a:off x="3781615" y="2706624"/>
            <a:ext cx="5601843" cy="3483864"/>
          </a:xfrm>
        </p:spPr>
        <p:txBody>
          <a:bodyPr rtlCol="0">
            <a:normAutofit/>
          </a:bodyPr>
          <a:lstStyle/>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Choisir la MICEFA comme un de vos vœux de mobilité dans votre université francilienne</a:t>
            </a:r>
          </a:p>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Votre université vous attribue votre place dans le programme MICEFA</a:t>
            </a:r>
          </a:p>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Remplir le dossier de candidature MICEFA </a:t>
            </a:r>
          </a:p>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Faire vos vœux de 4 universités et/ou consortiums parmi les partenaires MICEFA </a:t>
            </a:r>
          </a:p>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Entretien avec la MICEFA</a:t>
            </a:r>
          </a:p>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Placement dans une université partenaire</a:t>
            </a:r>
          </a:p>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Envoi du dossier de candidature partenaire</a:t>
            </a:r>
          </a:p>
          <a:p>
            <a:pPr eaLnBrk="1" fontAlgn="auto" hangingPunct="1">
              <a:spcAft>
                <a:spcPts val="0"/>
              </a:spcAft>
              <a:buFont typeface="Wingdings" pitchFamily="2" charset="2"/>
              <a:buChar char="ü"/>
              <a:defRPr/>
            </a:pPr>
            <a:r>
              <a:rPr lang="fr-FR" altLang="fr-FR" sz="1700">
                <a:ea typeface="ＭＳ Ｐゴシック" panose="020B0600070205080204" pitchFamily="34" charset="-128"/>
              </a:rPr>
              <a:t>Acceptance et départ en mobilité!</a:t>
            </a:r>
          </a:p>
        </p:txBody>
      </p:sp>
    </p:spTree>
    <p:extLst>
      <p:ext uri="{BB962C8B-B14F-4D97-AF65-F5344CB8AC3E}">
        <p14:creationId xmlns:p14="http://schemas.microsoft.com/office/powerpoint/2010/main" val="340539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e 31">
            <a:extLst>
              <a:ext uri="{FF2B5EF4-FFF2-40B4-BE49-F238E27FC236}">
                <a16:creationId xmlns:a16="http://schemas.microsoft.com/office/drawing/2014/main" id="{856C7BAA-1D35-4E75-B191-BA8A3BC3968D}"/>
              </a:ext>
            </a:extLst>
          </p:cNvPr>
          <p:cNvGrpSpPr/>
          <p:nvPr/>
        </p:nvGrpSpPr>
        <p:grpSpPr>
          <a:xfrm>
            <a:off x="922510" y="389755"/>
            <a:ext cx="8861464" cy="6239834"/>
            <a:chOff x="922510" y="389755"/>
            <a:chExt cx="8861464" cy="6239834"/>
          </a:xfrm>
        </p:grpSpPr>
        <p:grpSp>
          <p:nvGrpSpPr>
            <p:cNvPr id="31" name="Groupe 30">
              <a:extLst>
                <a:ext uri="{FF2B5EF4-FFF2-40B4-BE49-F238E27FC236}">
                  <a16:creationId xmlns:a16="http://schemas.microsoft.com/office/drawing/2014/main" id="{0504635C-EFB0-4F39-ABC0-3260925AFD9F}"/>
                </a:ext>
              </a:extLst>
            </p:cNvPr>
            <p:cNvGrpSpPr/>
            <p:nvPr/>
          </p:nvGrpSpPr>
          <p:grpSpPr>
            <a:xfrm>
              <a:off x="922510" y="389755"/>
              <a:ext cx="8861464" cy="6116085"/>
              <a:chOff x="-1128051" y="-396348"/>
              <a:chExt cx="8659149" cy="5849937"/>
            </a:xfrm>
          </p:grpSpPr>
          <p:grpSp>
            <p:nvGrpSpPr>
              <p:cNvPr id="30" name="Groupe 29">
                <a:extLst>
                  <a:ext uri="{FF2B5EF4-FFF2-40B4-BE49-F238E27FC236}">
                    <a16:creationId xmlns:a16="http://schemas.microsoft.com/office/drawing/2014/main" id="{A2065F86-A6E8-4ABD-BB4A-EDA9D44F478E}"/>
                  </a:ext>
                </a:extLst>
              </p:cNvPr>
              <p:cNvGrpSpPr/>
              <p:nvPr/>
            </p:nvGrpSpPr>
            <p:grpSpPr>
              <a:xfrm>
                <a:off x="-1128051" y="-396348"/>
                <a:ext cx="8659149" cy="5849937"/>
                <a:chOff x="1099399" y="365127"/>
                <a:chExt cx="8659149" cy="5849937"/>
              </a:xfrm>
            </p:grpSpPr>
            <p:grpSp>
              <p:nvGrpSpPr>
                <p:cNvPr id="29" name="Groupe 28">
                  <a:extLst>
                    <a:ext uri="{FF2B5EF4-FFF2-40B4-BE49-F238E27FC236}">
                      <a16:creationId xmlns:a16="http://schemas.microsoft.com/office/drawing/2014/main" id="{FDF0F6F9-287A-4DD7-920E-C29F9464A185}"/>
                    </a:ext>
                  </a:extLst>
                </p:cNvPr>
                <p:cNvGrpSpPr/>
                <p:nvPr/>
              </p:nvGrpSpPr>
              <p:grpSpPr>
                <a:xfrm>
                  <a:off x="1099399" y="365127"/>
                  <a:ext cx="8659149" cy="5849937"/>
                  <a:chOff x="1099399" y="365127"/>
                  <a:chExt cx="8659149" cy="5849937"/>
                </a:xfrm>
              </p:grpSpPr>
              <p:grpSp>
                <p:nvGrpSpPr>
                  <p:cNvPr id="28" name="Groupe 27">
                    <a:extLst>
                      <a:ext uri="{FF2B5EF4-FFF2-40B4-BE49-F238E27FC236}">
                        <a16:creationId xmlns:a16="http://schemas.microsoft.com/office/drawing/2014/main" id="{86951D76-158B-4122-8072-369AB181811D}"/>
                      </a:ext>
                    </a:extLst>
                  </p:cNvPr>
                  <p:cNvGrpSpPr/>
                  <p:nvPr/>
                </p:nvGrpSpPr>
                <p:grpSpPr>
                  <a:xfrm>
                    <a:off x="1099399" y="365127"/>
                    <a:ext cx="8659149" cy="5849937"/>
                    <a:chOff x="1099399" y="365127"/>
                    <a:chExt cx="8659149" cy="5849937"/>
                  </a:xfrm>
                </p:grpSpPr>
                <p:grpSp>
                  <p:nvGrpSpPr>
                    <p:cNvPr id="25" name="Groupe 24">
                      <a:extLst>
                        <a:ext uri="{FF2B5EF4-FFF2-40B4-BE49-F238E27FC236}">
                          <a16:creationId xmlns:a16="http://schemas.microsoft.com/office/drawing/2014/main" id="{A77B496F-B933-4C0E-A721-E37572CC1C81}"/>
                        </a:ext>
                      </a:extLst>
                    </p:cNvPr>
                    <p:cNvGrpSpPr/>
                    <p:nvPr/>
                  </p:nvGrpSpPr>
                  <p:grpSpPr>
                    <a:xfrm>
                      <a:off x="1099399" y="365127"/>
                      <a:ext cx="8659149" cy="5849937"/>
                      <a:chOff x="1099399" y="365127"/>
                      <a:chExt cx="8659149" cy="5849937"/>
                    </a:xfrm>
                  </p:grpSpPr>
                  <p:grpSp>
                    <p:nvGrpSpPr>
                      <p:cNvPr id="21" name="Groupe 20">
                        <a:extLst>
                          <a:ext uri="{FF2B5EF4-FFF2-40B4-BE49-F238E27FC236}">
                            <a16:creationId xmlns:a16="http://schemas.microsoft.com/office/drawing/2014/main" id="{DBD925DE-E767-4AF8-B90B-19782BD0BC24}"/>
                          </a:ext>
                        </a:extLst>
                      </p:cNvPr>
                      <p:cNvGrpSpPr/>
                      <p:nvPr/>
                    </p:nvGrpSpPr>
                    <p:grpSpPr>
                      <a:xfrm>
                        <a:off x="1099399" y="365127"/>
                        <a:ext cx="8659149" cy="5849937"/>
                        <a:chOff x="1099399" y="365127"/>
                        <a:chExt cx="8659149" cy="5849937"/>
                      </a:xfrm>
                    </p:grpSpPr>
                    <p:grpSp>
                      <p:nvGrpSpPr>
                        <p:cNvPr id="20" name="Groupe 19">
                          <a:extLst>
                            <a:ext uri="{FF2B5EF4-FFF2-40B4-BE49-F238E27FC236}">
                              <a16:creationId xmlns:a16="http://schemas.microsoft.com/office/drawing/2014/main" id="{DBB542E7-85AB-459E-AA84-917F23954C7D}"/>
                            </a:ext>
                          </a:extLst>
                        </p:cNvPr>
                        <p:cNvGrpSpPr/>
                        <p:nvPr/>
                      </p:nvGrpSpPr>
                      <p:grpSpPr>
                        <a:xfrm>
                          <a:off x="1099399" y="365127"/>
                          <a:ext cx="8659149" cy="5849937"/>
                          <a:chOff x="1099399" y="365127"/>
                          <a:chExt cx="8659149" cy="5849937"/>
                        </a:xfrm>
                      </p:grpSpPr>
                      <p:grpSp>
                        <p:nvGrpSpPr>
                          <p:cNvPr id="15" name="Groupe 14">
                            <a:extLst>
                              <a:ext uri="{FF2B5EF4-FFF2-40B4-BE49-F238E27FC236}">
                                <a16:creationId xmlns:a16="http://schemas.microsoft.com/office/drawing/2014/main" id="{5612D81C-1588-40BD-810D-F512BA1D9DE3}"/>
                              </a:ext>
                            </a:extLst>
                          </p:cNvPr>
                          <p:cNvGrpSpPr/>
                          <p:nvPr/>
                        </p:nvGrpSpPr>
                        <p:grpSpPr>
                          <a:xfrm>
                            <a:off x="1099399" y="365127"/>
                            <a:ext cx="8659149" cy="5849937"/>
                            <a:chOff x="1099399" y="365127"/>
                            <a:chExt cx="8659149" cy="5849937"/>
                          </a:xfrm>
                        </p:grpSpPr>
                        <p:grpSp>
                          <p:nvGrpSpPr>
                            <p:cNvPr id="14" name="Groupe 13">
                              <a:extLst>
                                <a:ext uri="{FF2B5EF4-FFF2-40B4-BE49-F238E27FC236}">
                                  <a16:creationId xmlns:a16="http://schemas.microsoft.com/office/drawing/2014/main" id="{606EA96C-2086-462A-A4CA-F16E9F75FE89}"/>
                                </a:ext>
                              </a:extLst>
                            </p:cNvPr>
                            <p:cNvGrpSpPr/>
                            <p:nvPr/>
                          </p:nvGrpSpPr>
                          <p:grpSpPr>
                            <a:xfrm>
                              <a:off x="1099399" y="365127"/>
                              <a:ext cx="8659149" cy="5849937"/>
                              <a:chOff x="1099399" y="365127"/>
                              <a:chExt cx="8659149" cy="5849937"/>
                            </a:xfrm>
                          </p:grpSpPr>
                          <p:grpSp>
                            <p:nvGrpSpPr>
                              <p:cNvPr id="13" name="Groupe 12">
                                <a:extLst>
                                  <a:ext uri="{FF2B5EF4-FFF2-40B4-BE49-F238E27FC236}">
                                    <a16:creationId xmlns:a16="http://schemas.microsoft.com/office/drawing/2014/main" id="{29FC1CDE-F417-4CEC-8C22-5456DFA8F7D8}"/>
                                  </a:ext>
                                </a:extLst>
                              </p:cNvPr>
                              <p:cNvGrpSpPr/>
                              <p:nvPr/>
                            </p:nvGrpSpPr>
                            <p:grpSpPr>
                              <a:xfrm>
                                <a:off x="1099399" y="365127"/>
                                <a:ext cx="8279368" cy="5849937"/>
                                <a:chOff x="1099399" y="365127"/>
                                <a:chExt cx="8279368" cy="5849937"/>
                              </a:xfrm>
                            </p:grpSpPr>
                            <p:grpSp>
                              <p:nvGrpSpPr>
                                <p:cNvPr id="12" name="Groupe 11">
                                  <a:extLst>
                                    <a:ext uri="{FF2B5EF4-FFF2-40B4-BE49-F238E27FC236}">
                                      <a16:creationId xmlns:a16="http://schemas.microsoft.com/office/drawing/2014/main" id="{03D1FE95-7AFB-43EE-9213-105B6F30AA4D}"/>
                                    </a:ext>
                                  </a:extLst>
                                </p:cNvPr>
                                <p:cNvGrpSpPr/>
                                <p:nvPr/>
                              </p:nvGrpSpPr>
                              <p:grpSpPr>
                                <a:xfrm>
                                  <a:off x="1099399" y="365127"/>
                                  <a:ext cx="8279368" cy="5849937"/>
                                  <a:chOff x="1099399" y="365127"/>
                                  <a:chExt cx="8279368" cy="5849937"/>
                                </a:xfrm>
                              </p:grpSpPr>
                              <p:grpSp>
                                <p:nvGrpSpPr>
                                  <p:cNvPr id="11" name="Groupe 10">
                                    <a:extLst>
                                      <a:ext uri="{FF2B5EF4-FFF2-40B4-BE49-F238E27FC236}">
                                        <a16:creationId xmlns:a16="http://schemas.microsoft.com/office/drawing/2014/main" id="{40DED8D4-8CAD-4F89-8DC6-CDBBB6D61165}"/>
                                      </a:ext>
                                    </a:extLst>
                                  </p:cNvPr>
                                  <p:cNvGrpSpPr/>
                                  <p:nvPr/>
                                </p:nvGrpSpPr>
                                <p:grpSpPr>
                                  <a:xfrm>
                                    <a:off x="1099399" y="365127"/>
                                    <a:ext cx="8279368" cy="5849937"/>
                                    <a:chOff x="-34304" y="504032"/>
                                    <a:chExt cx="8279368" cy="5849937"/>
                                  </a:xfrm>
                                </p:grpSpPr>
                                <p:grpSp>
                                  <p:nvGrpSpPr>
                                    <p:cNvPr id="10" name="Groupe 9">
                                      <a:extLst>
                                        <a:ext uri="{FF2B5EF4-FFF2-40B4-BE49-F238E27FC236}">
                                          <a16:creationId xmlns:a16="http://schemas.microsoft.com/office/drawing/2014/main" id="{1614EB70-C0DD-47EF-A560-00D16E57A1B5}"/>
                                        </a:ext>
                                      </a:extLst>
                                    </p:cNvPr>
                                    <p:cNvGrpSpPr/>
                                    <p:nvPr/>
                                  </p:nvGrpSpPr>
                                  <p:grpSpPr>
                                    <a:xfrm>
                                      <a:off x="-34304" y="504032"/>
                                      <a:ext cx="8279368" cy="5849937"/>
                                      <a:chOff x="1339541" y="365127"/>
                                      <a:chExt cx="8279368" cy="5849937"/>
                                    </a:xfrm>
                                  </p:grpSpPr>
                                  <p:grpSp>
                                    <p:nvGrpSpPr>
                                      <p:cNvPr id="7" name="Groupe 6">
                                        <a:extLst>
                                          <a:ext uri="{FF2B5EF4-FFF2-40B4-BE49-F238E27FC236}">
                                            <a16:creationId xmlns:a16="http://schemas.microsoft.com/office/drawing/2014/main" id="{C4063233-B12D-4FC2-8E79-D995F9282F96}"/>
                                          </a:ext>
                                        </a:extLst>
                                      </p:cNvPr>
                                      <p:cNvGrpSpPr/>
                                      <p:nvPr/>
                                    </p:nvGrpSpPr>
                                    <p:grpSpPr>
                                      <a:xfrm>
                                        <a:off x="1339541" y="365127"/>
                                        <a:ext cx="7620865" cy="5849937"/>
                                        <a:chOff x="1339541" y="365127"/>
                                        <a:chExt cx="7620865" cy="5849937"/>
                                      </a:xfrm>
                                    </p:grpSpPr>
                                    <p:grpSp>
                                      <p:nvGrpSpPr>
                                        <p:cNvPr id="5" name="Groupe 4">
                                          <a:extLst>
                                            <a:ext uri="{FF2B5EF4-FFF2-40B4-BE49-F238E27FC236}">
                                              <a16:creationId xmlns:a16="http://schemas.microsoft.com/office/drawing/2014/main" id="{B3617B77-95A3-4E20-982F-7670E3A300AA}"/>
                                            </a:ext>
                                          </a:extLst>
                                        </p:cNvPr>
                                        <p:cNvGrpSpPr/>
                                        <p:nvPr/>
                                      </p:nvGrpSpPr>
                                      <p:grpSpPr>
                                        <a:xfrm>
                                          <a:off x="1339541" y="365127"/>
                                          <a:ext cx="7620865" cy="5849937"/>
                                          <a:chOff x="1505474" y="642939"/>
                                          <a:chExt cx="7313414" cy="5572125"/>
                                        </a:xfrm>
                                      </p:grpSpPr>
                                      <p:pic>
                                        <p:nvPicPr>
                                          <p:cNvPr id="2052" name="Picture 4" descr="Blankmap Usa States Canada Provinces - MapSof.net">
                                            <a:extLst>
                                              <a:ext uri="{FF2B5EF4-FFF2-40B4-BE49-F238E27FC236}">
                                                <a16:creationId xmlns:a16="http://schemas.microsoft.com/office/drawing/2014/main" id="{B8A95CF7-7E41-4CEB-867A-CBFB25F5E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474" y="642939"/>
                                            <a:ext cx="7313414" cy="55721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SU IP – MICEFA International Faculty Partnership Seminar – Micefa">
                                            <a:extLst>
                                              <a:ext uri="{FF2B5EF4-FFF2-40B4-BE49-F238E27FC236}">
                                                <a16:creationId xmlns:a16="http://schemas.microsoft.com/office/drawing/2014/main" id="{73535592-1C8D-44B5-B461-E16FE3663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4653087"/>
                                            <a:ext cx="261304" cy="2499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porting Marks | Brand">
                                            <a:extLst>
                                              <a:ext uri="{FF2B5EF4-FFF2-40B4-BE49-F238E27FC236}">
                                                <a16:creationId xmlns:a16="http://schemas.microsoft.com/office/drawing/2014/main" id="{C2A08787-448F-4283-9CC3-28406C01E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678" y="5432640"/>
                                            <a:ext cx="293526" cy="1486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chier:Miami Hurricanes logo.svg — Wikipédia">
                                            <a:extLst>
                                              <a:ext uri="{FF2B5EF4-FFF2-40B4-BE49-F238E27FC236}">
                                                <a16:creationId xmlns:a16="http://schemas.microsoft.com/office/drawing/2014/main" id="{6455FC63-A809-4114-98F8-D98504B5AC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753" y="5850988"/>
                                            <a:ext cx="218012" cy="1341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F rebrands (again), not so bullish on new logo after all • St Pete  Catalyst">
                                            <a:extLst>
                                              <a:ext uri="{FF2B5EF4-FFF2-40B4-BE49-F238E27FC236}">
                                                <a16:creationId xmlns:a16="http://schemas.microsoft.com/office/drawing/2014/main" id="{1B3AE073-AB46-477B-8692-84A15C69ED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4319" y="5712762"/>
                                            <a:ext cx="218012" cy="1833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s | Brand | Florida International University">
                                            <a:extLst>
                                              <a:ext uri="{FF2B5EF4-FFF2-40B4-BE49-F238E27FC236}">
                                                <a16:creationId xmlns:a16="http://schemas.microsoft.com/office/drawing/2014/main" id="{75C5C3A8-1260-43A4-B8E1-AB1826159C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333" y="5698051"/>
                                            <a:ext cx="208764" cy="967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Manhattan College | LinkedIn">
                                          <a:extLst>
                                            <a:ext uri="{FF2B5EF4-FFF2-40B4-BE49-F238E27FC236}">
                                              <a16:creationId xmlns:a16="http://schemas.microsoft.com/office/drawing/2014/main" id="{9C694B74-F270-4AF1-8D03-52CF6BD796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4731" y="4318704"/>
                                          <a:ext cx="249944" cy="2499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University Identity – The City University of New York">
                                        <a:extLst>
                                          <a:ext uri="{FF2B5EF4-FFF2-40B4-BE49-F238E27FC236}">
                                            <a16:creationId xmlns:a16="http://schemas.microsoft.com/office/drawing/2014/main" id="{BCFB268F-CF76-4203-82BD-0BA1B130F8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1263" y="4342527"/>
                                        <a:ext cx="342667" cy="2175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omment aller à Saint Francis College à Brooklyn en Métro, Bus ou Train ?">
                                        <a:extLst>
                                          <a:ext uri="{FF2B5EF4-FFF2-40B4-BE49-F238E27FC236}">
                                            <a16:creationId xmlns:a16="http://schemas.microsoft.com/office/drawing/2014/main" id="{4CAF3DE3-C871-4814-B766-D1F379E6217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58967" y="4329058"/>
                                        <a:ext cx="251061" cy="2499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wnloads - SUNY">
                                        <a:extLst>
                                          <a:ext uri="{FF2B5EF4-FFF2-40B4-BE49-F238E27FC236}">
                                            <a16:creationId xmlns:a16="http://schemas.microsoft.com/office/drawing/2014/main" id="{3C41DFEE-8E1D-4C2E-AB9F-5F99E021B8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8965" y="4325267"/>
                                        <a:ext cx="249944" cy="24994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Connecteur droit avec flèche 8">
                                      <a:extLst>
                                        <a:ext uri="{FF2B5EF4-FFF2-40B4-BE49-F238E27FC236}">
                                          <a16:creationId xmlns:a16="http://schemas.microsoft.com/office/drawing/2014/main" id="{2F72E77A-3F38-4362-9930-A1D3A74D077F}"/>
                                        </a:ext>
                                      </a:extLst>
                                    </p:cNvPr>
                                    <p:cNvCxnSpPr/>
                                    <p:nvPr/>
                                  </p:nvCxnSpPr>
                                  <p:spPr>
                                    <a:xfrm flipH="1">
                                      <a:off x="6282145" y="4554589"/>
                                      <a:ext cx="7886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44" name="Picture 20" descr="Université de l'Illinois à Chicago — Wikipédia">
                                    <a:extLst>
                                      <a:ext uri="{FF2B5EF4-FFF2-40B4-BE49-F238E27FC236}">
                                        <a16:creationId xmlns:a16="http://schemas.microsoft.com/office/drawing/2014/main" id="{28E22BD5-69B7-402A-ACD0-50DF5188D6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837" y="4609299"/>
                                    <a:ext cx="181859" cy="1818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University of Wisconsin Milwaukee Vector Logo - Download Free SVG Icon |  Worldvectorlogo">
                                    <a:extLst>
                                      <a:ext uri="{FF2B5EF4-FFF2-40B4-BE49-F238E27FC236}">
                                        <a16:creationId xmlns:a16="http://schemas.microsoft.com/office/drawing/2014/main" id="{9BAB5962-B834-4080-B2AC-3CF182AAA77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3752" y="4245081"/>
                                    <a:ext cx="249944" cy="2499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50" name="Picture 26" descr="Official University Logo | New Mexico State University - All About  Discovery!">
                                  <a:extLst>
                                    <a:ext uri="{FF2B5EF4-FFF2-40B4-BE49-F238E27FC236}">
                                      <a16:creationId xmlns:a16="http://schemas.microsoft.com/office/drawing/2014/main" id="{4EC742DE-B036-4A8F-87F0-26566122FC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07747" y="5031234"/>
                                  <a:ext cx="249944" cy="28192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Northern Arizona University | University logo, Northern arizona university,  Northern arizona">
                                  <a:extLst>
                                    <a:ext uri="{FF2B5EF4-FFF2-40B4-BE49-F238E27FC236}">
                                      <a16:creationId xmlns:a16="http://schemas.microsoft.com/office/drawing/2014/main" id="{3668B2F5-7A38-4AD6-BC22-B56AF8F67BF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9188" y="5015965"/>
                                  <a:ext cx="260389" cy="156233"/>
                                </a:xfrm>
                                <a:prstGeom prst="rect">
                                  <a:avLst/>
                                </a:prstGeom>
                                <a:noFill/>
                                <a:extLst>
                                  <a:ext uri="{909E8E84-426E-40DD-AFC4-6F175D3DCCD1}">
                                    <a14:hiddenFill xmlns:a14="http://schemas.microsoft.com/office/drawing/2010/main">
                                      <a:solidFill>
                                        <a:srgbClr val="FFFFFF"/>
                                      </a:solidFill>
                                    </a14:hiddenFill>
                                  </a:ext>
                                </a:extLst>
                              </p:spPr>
                            </p:pic>
                          </p:grpSp>
                          <p:pic>
                            <p:nvPicPr>
                              <p:cNvPr id="1054" name="Picture 30" descr="Conseil pour le développement du français en Louisiane — Wikipédia">
                                <a:extLst>
                                  <a:ext uri="{FF2B5EF4-FFF2-40B4-BE49-F238E27FC236}">
                                    <a16:creationId xmlns:a16="http://schemas.microsoft.com/office/drawing/2014/main" id="{3CD50FE8-E413-4527-92DC-2B04E6DF7D7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0794" y="5522746"/>
                                <a:ext cx="227177" cy="220202"/>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Fichier:Pace University Logo.svg — Wikipédia">
                                <a:extLst>
                                  <a:ext uri="{FF2B5EF4-FFF2-40B4-BE49-F238E27FC236}">
                                    <a16:creationId xmlns:a16="http://schemas.microsoft.com/office/drawing/2014/main" id="{BA3A9CD8-EE87-41E3-AC0A-7DF1F34EA12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28396" y="4377683"/>
                                <a:ext cx="330152" cy="145111"/>
                              </a:xfrm>
                              <a:prstGeom prst="rect">
                                <a:avLst/>
                              </a:prstGeom>
                              <a:noFill/>
                              <a:extLst>
                                <a:ext uri="{909E8E84-426E-40DD-AFC4-6F175D3DCCD1}">
                                  <a14:hiddenFill xmlns:a14="http://schemas.microsoft.com/office/drawing/2010/main">
                                    <a:solidFill>
                                      <a:srgbClr val="FFFFFF"/>
                                    </a:solidFill>
                                  </a14:hiddenFill>
                                </a:ext>
                              </a:extLst>
                            </p:spPr>
                          </p:pic>
                        </p:grpSp>
                        <p:pic>
                          <p:nvPicPr>
                            <p:cNvPr id="1058" name="Picture 34" descr="University of Mary Washington - Home | Facebook">
                              <a:extLst>
                                <a:ext uri="{FF2B5EF4-FFF2-40B4-BE49-F238E27FC236}">
                                  <a16:creationId xmlns:a16="http://schemas.microsoft.com/office/drawing/2014/main" id="{4CB905BF-0CCE-4A00-A6BE-3215A120F7D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0768" y="4736991"/>
                              <a:ext cx="217540" cy="217540"/>
                            </a:xfrm>
                            <a:prstGeom prst="rect">
                              <a:avLst/>
                            </a:prstGeom>
                            <a:noFill/>
                            <a:extLst>
                              <a:ext uri="{909E8E84-426E-40DD-AFC4-6F175D3DCCD1}">
                                <a14:hiddenFill xmlns:a14="http://schemas.microsoft.com/office/drawing/2010/main">
                                  <a:solidFill>
                                    <a:srgbClr val="FFFFFF"/>
                                  </a:solidFill>
                                </a14:hiddenFill>
                              </a:ext>
                            </a:extLst>
                          </p:spPr>
                        </p:pic>
                      </p:grpSp>
                      <p:pic>
                        <p:nvPicPr>
                          <p:cNvPr id="1060" name="Picture 36" descr="AU Logo [American University Logo - Washington, DC] Download Vector">
                            <a:extLst>
                              <a:ext uri="{FF2B5EF4-FFF2-40B4-BE49-F238E27FC236}">
                                <a16:creationId xmlns:a16="http://schemas.microsoft.com/office/drawing/2014/main" id="{C7BDD3C1-692B-4081-9EC7-81D29E47453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19107" y="4699049"/>
                            <a:ext cx="255482" cy="25548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avec flèche 18">
                            <a:extLst>
                              <a:ext uri="{FF2B5EF4-FFF2-40B4-BE49-F238E27FC236}">
                                <a16:creationId xmlns:a16="http://schemas.microsoft.com/office/drawing/2014/main" id="{2D645DFC-26D6-4CD7-99E5-51BFA7843BF4}"/>
                              </a:ext>
                            </a:extLst>
                          </p:cNvPr>
                          <p:cNvCxnSpPr/>
                          <p:nvPr/>
                        </p:nvCxnSpPr>
                        <p:spPr>
                          <a:xfrm flipH="1" flipV="1">
                            <a:off x="7299840" y="4736991"/>
                            <a:ext cx="663156" cy="54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62" name="Picture 38" descr="Bellarmine University - Home | Facebook">
                          <a:extLst>
                            <a:ext uri="{FF2B5EF4-FFF2-40B4-BE49-F238E27FC236}">
                              <a16:creationId xmlns:a16="http://schemas.microsoft.com/office/drawing/2014/main" id="{C9718F18-E64B-4406-AFDC-32F5B001335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78164" y="4853333"/>
                          <a:ext cx="201072" cy="200179"/>
                        </a:xfrm>
                        <a:prstGeom prst="rect">
                          <a:avLst/>
                        </a:prstGeom>
                        <a:noFill/>
                        <a:extLst>
                          <a:ext uri="{909E8E84-426E-40DD-AFC4-6F175D3DCCD1}">
                            <a14:hiddenFill xmlns:a14="http://schemas.microsoft.com/office/drawing/2010/main">
                              <a:solidFill>
                                <a:srgbClr val="FFFFFF"/>
                              </a:solidFill>
                            </a14:hiddenFill>
                          </a:ext>
                        </a:extLst>
                      </p:spPr>
                    </p:pic>
                  </p:grpSp>
                  <p:pic>
                    <p:nvPicPr>
                      <p:cNvPr id="1066" name="Picture 42" descr="Rutgers Logos">
                        <a:extLst>
                          <a:ext uri="{FF2B5EF4-FFF2-40B4-BE49-F238E27FC236}">
                            <a16:creationId xmlns:a16="http://schemas.microsoft.com/office/drawing/2014/main" id="{C3545AE6-BD5A-4F1D-B669-5981B6990F0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72722" y="4494112"/>
                        <a:ext cx="249944" cy="204591"/>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eur droit avec flèche 22">
                        <a:extLst>
                          <a:ext uri="{FF2B5EF4-FFF2-40B4-BE49-F238E27FC236}">
                            <a16:creationId xmlns:a16="http://schemas.microsoft.com/office/drawing/2014/main" id="{5835C43C-AB91-4F52-8E20-C6E4D45AD52F}"/>
                          </a:ext>
                        </a:extLst>
                      </p:cNvPr>
                      <p:cNvCxnSpPr>
                        <a:cxnSpLocks/>
                      </p:cNvCxnSpPr>
                      <p:nvPr/>
                    </p:nvCxnSpPr>
                    <p:spPr>
                      <a:xfrm flipH="1">
                        <a:off x="7415849" y="4596407"/>
                        <a:ext cx="356873" cy="12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72" name="Picture 48" descr="University of Waterloo : Rankings, Fees &amp; Courses Details | Top Universities">
                      <a:extLst>
                        <a:ext uri="{FF2B5EF4-FFF2-40B4-BE49-F238E27FC236}">
                          <a16:creationId xmlns:a16="http://schemas.microsoft.com/office/drawing/2014/main" id="{0C0EEF2C-BABE-4A8E-B1A2-EA6992BA5AE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54263" y="3733232"/>
                      <a:ext cx="249945" cy="24994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Collège universitaire Glendon, Université York | CNFS">
                      <a:extLst>
                        <a:ext uri="{FF2B5EF4-FFF2-40B4-BE49-F238E27FC236}">
                          <a16:creationId xmlns:a16="http://schemas.microsoft.com/office/drawing/2014/main" id="{BAB0B584-78C2-42AA-B211-01553EB1811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90963" y="3770063"/>
                      <a:ext cx="308240" cy="130823"/>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necteur droit avec flèche 26">
                      <a:extLst>
                        <a:ext uri="{FF2B5EF4-FFF2-40B4-BE49-F238E27FC236}">
                          <a16:creationId xmlns:a16="http://schemas.microsoft.com/office/drawing/2014/main" id="{CA71BE72-0A09-4CAA-A203-73B51C42C8E9}"/>
                        </a:ext>
                      </a:extLst>
                    </p:cNvPr>
                    <p:cNvCxnSpPr/>
                    <p:nvPr/>
                  </p:nvCxnSpPr>
                  <p:spPr>
                    <a:xfrm>
                      <a:off x="6879236" y="3993502"/>
                      <a:ext cx="181859" cy="422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78" name="Picture 54" descr="University of Saskatchewan Logo Vector (.EPS) Free Download">
                    <a:extLst>
                      <a:ext uri="{FF2B5EF4-FFF2-40B4-BE49-F238E27FC236}">
                        <a16:creationId xmlns:a16="http://schemas.microsoft.com/office/drawing/2014/main" id="{A0AA36A1-6088-4223-B811-F4565E6DCD6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9419" y="3537410"/>
                    <a:ext cx="249945" cy="249945"/>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University of New Brunswick | UNB">
                    <a:extLst>
                      <a:ext uri="{FF2B5EF4-FFF2-40B4-BE49-F238E27FC236}">
                        <a16:creationId xmlns:a16="http://schemas.microsoft.com/office/drawing/2014/main" id="{DC420C30-1A84-4E70-A595-43397BDFE5B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82999" y="3417339"/>
                    <a:ext cx="272289" cy="381205"/>
                  </a:xfrm>
                  <a:prstGeom prst="rect">
                    <a:avLst/>
                  </a:prstGeom>
                  <a:noFill/>
                  <a:extLst>
                    <a:ext uri="{909E8E84-426E-40DD-AFC4-6F175D3DCCD1}">
                      <a14:hiddenFill xmlns:a14="http://schemas.microsoft.com/office/drawing/2010/main">
                        <a:solidFill>
                          <a:srgbClr val="FFFFFF"/>
                        </a:solidFill>
                      </a14:hiddenFill>
                    </a:ext>
                  </a:extLst>
                </p:spPr>
              </p:pic>
            </p:grpSp>
            <p:pic>
              <p:nvPicPr>
                <p:cNvPr id="1082" name="Picture 58" descr="Lakehead University - Photos | Facebook">
                  <a:extLst>
                    <a:ext uri="{FF2B5EF4-FFF2-40B4-BE49-F238E27FC236}">
                      <a16:creationId xmlns:a16="http://schemas.microsoft.com/office/drawing/2014/main" id="{3F08F0DA-0227-40B0-A726-54CBD7218B8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42233" y="3743011"/>
                  <a:ext cx="220203" cy="220203"/>
                </a:xfrm>
                <a:prstGeom prst="rect">
                  <a:avLst/>
                </a:prstGeom>
                <a:noFill/>
                <a:extLst>
                  <a:ext uri="{909E8E84-426E-40DD-AFC4-6F175D3DCCD1}">
                    <a14:hiddenFill xmlns:a14="http://schemas.microsoft.com/office/drawing/2010/main">
                      <a:solidFill>
                        <a:srgbClr val="FFFFFF"/>
                      </a:solidFill>
                    </a14:hiddenFill>
                  </a:ext>
                </a:extLst>
              </p:spPr>
            </p:pic>
          </p:grpSp>
          <p:pic>
            <p:nvPicPr>
              <p:cNvPr id="1068" name="Picture 44" descr="Tarleton State University - Accueil | Facebook">
                <a:extLst>
                  <a:ext uri="{FF2B5EF4-FFF2-40B4-BE49-F238E27FC236}">
                    <a16:creationId xmlns:a16="http://schemas.microsoft.com/office/drawing/2014/main" id="{19EB83FB-5E8A-4A3C-A6E6-26497991437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59301" y="4783058"/>
                <a:ext cx="255482" cy="25548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aldwin Wallace Athletics (@bwathletics) | Twitter">
                <a:extLst>
                  <a:ext uri="{FF2B5EF4-FFF2-40B4-BE49-F238E27FC236}">
                    <a16:creationId xmlns:a16="http://schemas.microsoft.com/office/drawing/2014/main" id="{55462EC4-64F0-42BC-A313-51F09E22614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21165" y="3847824"/>
                <a:ext cx="181859" cy="181859"/>
              </a:xfrm>
              <a:prstGeom prst="rect">
                <a:avLst/>
              </a:prstGeom>
              <a:noFill/>
              <a:extLst>
                <a:ext uri="{909E8E84-426E-40DD-AFC4-6F175D3DCCD1}">
                  <a14:hiddenFill xmlns:a14="http://schemas.microsoft.com/office/drawing/2010/main">
                    <a:solidFill>
                      <a:srgbClr val="FFFFFF"/>
                    </a:solidFill>
                  </a14:hiddenFill>
                </a:ext>
              </a:extLst>
            </p:spPr>
          </p:pic>
        </p:grpSp>
        <p:pic>
          <p:nvPicPr>
            <p:cNvPr id="1084" name="Picture 60" descr="Universidad de Puerto Rico in Puerto Rico : Reviews &amp; Rankings | Student  Reviews &amp; University Rankings EDUopinions">
              <a:extLst>
                <a:ext uri="{FF2B5EF4-FFF2-40B4-BE49-F238E27FC236}">
                  <a16:creationId xmlns:a16="http://schemas.microsoft.com/office/drawing/2014/main" id="{E9586778-D3C3-4D6F-9DAA-FC159E5411B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552601" y="6382091"/>
              <a:ext cx="346497" cy="24749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Drapeau du Canada — Wikipédia">
            <a:extLst>
              <a:ext uri="{FF2B5EF4-FFF2-40B4-BE49-F238E27FC236}">
                <a16:creationId xmlns:a16="http://schemas.microsoft.com/office/drawing/2014/main" id="{80A3340B-EDE7-4641-9206-BE89139FB29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6123" y="2025267"/>
            <a:ext cx="1684838" cy="84241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SA Flag : Amazon.fr: Applis et Jeux">
            <a:extLst>
              <a:ext uri="{FF2B5EF4-FFF2-40B4-BE49-F238E27FC236}">
                <a16:creationId xmlns:a16="http://schemas.microsoft.com/office/drawing/2014/main" id="{8D6CFF92-EE10-44D3-B48D-A1E89BF76C3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47459" y="4813541"/>
            <a:ext cx="1525082" cy="1525082"/>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e 32">
            <a:extLst>
              <a:ext uri="{FF2B5EF4-FFF2-40B4-BE49-F238E27FC236}">
                <a16:creationId xmlns:a16="http://schemas.microsoft.com/office/drawing/2014/main" id="{67E01F56-5070-4455-9962-B7EE45AE43BD}"/>
              </a:ext>
            </a:extLst>
          </p:cNvPr>
          <p:cNvGrpSpPr/>
          <p:nvPr/>
        </p:nvGrpSpPr>
        <p:grpSpPr>
          <a:xfrm>
            <a:off x="922510" y="376579"/>
            <a:ext cx="8861464" cy="6239834"/>
            <a:chOff x="922510" y="376579"/>
            <a:chExt cx="8861464" cy="6239834"/>
          </a:xfrm>
        </p:grpSpPr>
        <p:grpSp>
          <p:nvGrpSpPr>
            <p:cNvPr id="66" name="Groupe 65">
              <a:extLst>
                <a:ext uri="{FF2B5EF4-FFF2-40B4-BE49-F238E27FC236}">
                  <a16:creationId xmlns:a16="http://schemas.microsoft.com/office/drawing/2014/main" id="{538A9B06-61E0-4BC1-B626-164950C7475A}"/>
                </a:ext>
              </a:extLst>
            </p:cNvPr>
            <p:cNvGrpSpPr/>
            <p:nvPr/>
          </p:nvGrpSpPr>
          <p:grpSpPr>
            <a:xfrm>
              <a:off x="922510" y="376579"/>
              <a:ext cx="8861464" cy="6239834"/>
              <a:chOff x="922510" y="389755"/>
              <a:chExt cx="8861464" cy="6239834"/>
            </a:xfrm>
          </p:grpSpPr>
          <p:grpSp>
            <p:nvGrpSpPr>
              <p:cNvPr id="67" name="Groupe 66">
                <a:extLst>
                  <a:ext uri="{FF2B5EF4-FFF2-40B4-BE49-F238E27FC236}">
                    <a16:creationId xmlns:a16="http://schemas.microsoft.com/office/drawing/2014/main" id="{A849DE6F-8B03-4020-8DAF-C719B5260D99}"/>
                  </a:ext>
                </a:extLst>
              </p:cNvPr>
              <p:cNvGrpSpPr/>
              <p:nvPr/>
            </p:nvGrpSpPr>
            <p:grpSpPr>
              <a:xfrm>
                <a:off x="922510" y="389755"/>
                <a:ext cx="8861464" cy="6116085"/>
                <a:chOff x="-1128051" y="-396348"/>
                <a:chExt cx="8659149" cy="5849937"/>
              </a:xfrm>
            </p:grpSpPr>
            <p:grpSp>
              <p:nvGrpSpPr>
                <p:cNvPr id="69" name="Groupe 68">
                  <a:extLst>
                    <a:ext uri="{FF2B5EF4-FFF2-40B4-BE49-F238E27FC236}">
                      <a16:creationId xmlns:a16="http://schemas.microsoft.com/office/drawing/2014/main" id="{73A8B1CE-6395-445C-B908-4489E8A11B6F}"/>
                    </a:ext>
                  </a:extLst>
                </p:cNvPr>
                <p:cNvGrpSpPr/>
                <p:nvPr/>
              </p:nvGrpSpPr>
              <p:grpSpPr>
                <a:xfrm>
                  <a:off x="-1128051" y="-396348"/>
                  <a:ext cx="8659149" cy="5849937"/>
                  <a:chOff x="1099399" y="365127"/>
                  <a:chExt cx="8659149" cy="5849937"/>
                </a:xfrm>
              </p:grpSpPr>
              <p:grpSp>
                <p:nvGrpSpPr>
                  <p:cNvPr id="72" name="Groupe 71">
                    <a:extLst>
                      <a:ext uri="{FF2B5EF4-FFF2-40B4-BE49-F238E27FC236}">
                        <a16:creationId xmlns:a16="http://schemas.microsoft.com/office/drawing/2014/main" id="{D457B199-C98F-423B-B56A-AE8FFAB2B15B}"/>
                      </a:ext>
                    </a:extLst>
                  </p:cNvPr>
                  <p:cNvGrpSpPr/>
                  <p:nvPr/>
                </p:nvGrpSpPr>
                <p:grpSpPr>
                  <a:xfrm>
                    <a:off x="1099399" y="365127"/>
                    <a:ext cx="8659149" cy="5849937"/>
                    <a:chOff x="1099399" y="365127"/>
                    <a:chExt cx="8659149" cy="5849937"/>
                  </a:xfrm>
                </p:grpSpPr>
                <p:grpSp>
                  <p:nvGrpSpPr>
                    <p:cNvPr id="74" name="Groupe 73">
                      <a:extLst>
                        <a:ext uri="{FF2B5EF4-FFF2-40B4-BE49-F238E27FC236}">
                          <a16:creationId xmlns:a16="http://schemas.microsoft.com/office/drawing/2014/main" id="{2B77EF7A-ED1C-42DC-A8C7-051500AF08DA}"/>
                        </a:ext>
                      </a:extLst>
                    </p:cNvPr>
                    <p:cNvGrpSpPr/>
                    <p:nvPr/>
                  </p:nvGrpSpPr>
                  <p:grpSpPr>
                    <a:xfrm>
                      <a:off x="1099399" y="365127"/>
                      <a:ext cx="8659149" cy="5849937"/>
                      <a:chOff x="1099399" y="365127"/>
                      <a:chExt cx="8659149" cy="5849937"/>
                    </a:xfrm>
                  </p:grpSpPr>
                  <p:grpSp>
                    <p:nvGrpSpPr>
                      <p:cNvPr id="77" name="Groupe 76">
                        <a:extLst>
                          <a:ext uri="{FF2B5EF4-FFF2-40B4-BE49-F238E27FC236}">
                            <a16:creationId xmlns:a16="http://schemas.microsoft.com/office/drawing/2014/main" id="{644C3079-3A8D-478A-A3EC-F0790B50B63E}"/>
                          </a:ext>
                        </a:extLst>
                      </p:cNvPr>
                      <p:cNvGrpSpPr/>
                      <p:nvPr/>
                    </p:nvGrpSpPr>
                    <p:grpSpPr>
                      <a:xfrm>
                        <a:off x="1099399" y="365127"/>
                        <a:ext cx="8659149" cy="5849937"/>
                        <a:chOff x="1099399" y="365127"/>
                        <a:chExt cx="8659149" cy="5849937"/>
                      </a:xfrm>
                    </p:grpSpPr>
                    <p:grpSp>
                      <p:nvGrpSpPr>
                        <p:cNvPr id="81" name="Groupe 80">
                          <a:extLst>
                            <a:ext uri="{FF2B5EF4-FFF2-40B4-BE49-F238E27FC236}">
                              <a16:creationId xmlns:a16="http://schemas.microsoft.com/office/drawing/2014/main" id="{FCA2BFC7-C885-40E5-B862-BD5F21FEDD5C}"/>
                            </a:ext>
                          </a:extLst>
                        </p:cNvPr>
                        <p:cNvGrpSpPr/>
                        <p:nvPr/>
                      </p:nvGrpSpPr>
                      <p:grpSpPr>
                        <a:xfrm>
                          <a:off x="1099399" y="365127"/>
                          <a:ext cx="8659149" cy="5849937"/>
                          <a:chOff x="1099399" y="365127"/>
                          <a:chExt cx="8659149" cy="5849937"/>
                        </a:xfrm>
                      </p:grpSpPr>
                      <p:grpSp>
                        <p:nvGrpSpPr>
                          <p:cNvPr id="84" name="Groupe 83">
                            <a:extLst>
                              <a:ext uri="{FF2B5EF4-FFF2-40B4-BE49-F238E27FC236}">
                                <a16:creationId xmlns:a16="http://schemas.microsoft.com/office/drawing/2014/main" id="{4812D379-0FEC-412F-B97F-7566AB1BCB6D}"/>
                              </a:ext>
                            </a:extLst>
                          </p:cNvPr>
                          <p:cNvGrpSpPr/>
                          <p:nvPr/>
                        </p:nvGrpSpPr>
                        <p:grpSpPr>
                          <a:xfrm>
                            <a:off x="1099399" y="365127"/>
                            <a:ext cx="8659149" cy="5849937"/>
                            <a:chOff x="1099399" y="365127"/>
                            <a:chExt cx="8659149" cy="5849937"/>
                          </a:xfrm>
                        </p:grpSpPr>
                        <p:grpSp>
                          <p:nvGrpSpPr>
                            <p:cNvPr id="86" name="Groupe 85">
                              <a:extLst>
                                <a:ext uri="{FF2B5EF4-FFF2-40B4-BE49-F238E27FC236}">
                                  <a16:creationId xmlns:a16="http://schemas.microsoft.com/office/drawing/2014/main" id="{FC88FE1E-17CB-4832-A031-9F8EEEDEFEF2}"/>
                                </a:ext>
                              </a:extLst>
                            </p:cNvPr>
                            <p:cNvGrpSpPr/>
                            <p:nvPr/>
                          </p:nvGrpSpPr>
                          <p:grpSpPr>
                            <a:xfrm>
                              <a:off x="1099399" y="365127"/>
                              <a:ext cx="8659149" cy="5849937"/>
                              <a:chOff x="1099399" y="365127"/>
                              <a:chExt cx="8659149" cy="5849937"/>
                            </a:xfrm>
                          </p:grpSpPr>
                          <p:grpSp>
                            <p:nvGrpSpPr>
                              <p:cNvPr id="89" name="Groupe 88">
                                <a:extLst>
                                  <a:ext uri="{FF2B5EF4-FFF2-40B4-BE49-F238E27FC236}">
                                    <a16:creationId xmlns:a16="http://schemas.microsoft.com/office/drawing/2014/main" id="{8C9B4591-BA37-49E0-97A1-0A63AC5B6696}"/>
                                  </a:ext>
                                </a:extLst>
                              </p:cNvPr>
                              <p:cNvGrpSpPr/>
                              <p:nvPr/>
                            </p:nvGrpSpPr>
                            <p:grpSpPr>
                              <a:xfrm>
                                <a:off x="1099399" y="365127"/>
                                <a:ext cx="8659149" cy="5849937"/>
                                <a:chOff x="1099399" y="365127"/>
                                <a:chExt cx="8659149" cy="5849937"/>
                              </a:xfrm>
                            </p:grpSpPr>
                            <p:grpSp>
                              <p:nvGrpSpPr>
                                <p:cNvPr id="91" name="Groupe 90">
                                  <a:extLst>
                                    <a:ext uri="{FF2B5EF4-FFF2-40B4-BE49-F238E27FC236}">
                                      <a16:creationId xmlns:a16="http://schemas.microsoft.com/office/drawing/2014/main" id="{E4EE34D5-395C-4904-9CB5-01B98533A317}"/>
                                    </a:ext>
                                  </a:extLst>
                                </p:cNvPr>
                                <p:cNvGrpSpPr/>
                                <p:nvPr/>
                              </p:nvGrpSpPr>
                              <p:grpSpPr>
                                <a:xfrm>
                                  <a:off x="1099399" y="365127"/>
                                  <a:ext cx="8279368" cy="5849937"/>
                                  <a:chOff x="1099399" y="365127"/>
                                  <a:chExt cx="8279368" cy="5849937"/>
                                </a:xfrm>
                              </p:grpSpPr>
                              <p:grpSp>
                                <p:nvGrpSpPr>
                                  <p:cNvPr id="94" name="Groupe 93">
                                    <a:extLst>
                                      <a:ext uri="{FF2B5EF4-FFF2-40B4-BE49-F238E27FC236}">
                                        <a16:creationId xmlns:a16="http://schemas.microsoft.com/office/drawing/2014/main" id="{0D5CFDF5-B48B-485E-8B06-3FDF1956BBF8}"/>
                                      </a:ext>
                                    </a:extLst>
                                  </p:cNvPr>
                                  <p:cNvGrpSpPr/>
                                  <p:nvPr/>
                                </p:nvGrpSpPr>
                                <p:grpSpPr>
                                  <a:xfrm>
                                    <a:off x="1099399" y="365127"/>
                                    <a:ext cx="8279368" cy="5849937"/>
                                    <a:chOff x="1099399" y="365127"/>
                                    <a:chExt cx="8279368" cy="5849937"/>
                                  </a:xfrm>
                                </p:grpSpPr>
                                <p:grpSp>
                                  <p:nvGrpSpPr>
                                    <p:cNvPr id="97" name="Groupe 96">
                                      <a:extLst>
                                        <a:ext uri="{FF2B5EF4-FFF2-40B4-BE49-F238E27FC236}">
                                          <a16:creationId xmlns:a16="http://schemas.microsoft.com/office/drawing/2014/main" id="{E9C1516C-852A-43BD-A9D5-94157AAE9B4A}"/>
                                        </a:ext>
                                      </a:extLst>
                                    </p:cNvPr>
                                    <p:cNvGrpSpPr/>
                                    <p:nvPr/>
                                  </p:nvGrpSpPr>
                                  <p:grpSpPr>
                                    <a:xfrm>
                                      <a:off x="1099399" y="365127"/>
                                      <a:ext cx="8279368" cy="5849937"/>
                                      <a:chOff x="-34304" y="504032"/>
                                      <a:chExt cx="8279368" cy="5849937"/>
                                    </a:xfrm>
                                  </p:grpSpPr>
                                  <p:grpSp>
                                    <p:nvGrpSpPr>
                                      <p:cNvPr id="100" name="Groupe 99">
                                        <a:extLst>
                                          <a:ext uri="{FF2B5EF4-FFF2-40B4-BE49-F238E27FC236}">
                                            <a16:creationId xmlns:a16="http://schemas.microsoft.com/office/drawing/2014/main" id="{1C9048F9-FC91-455F-8510-FA02B0E732F3}"/>
                                          </a:ext>
                                        </a:extLst>
                                      </p:cNvPr>
                                      <p:cNvGrpSpPr/>
                                      <p:nvPr/>
                                    </p:nvGrpSpPr>
                                    <p:grpSpPr>
                                      <a:xfrm>
                                        <a:off x="-34304" y="504032"/>
                                        <a:ext cx="8279368" cy="5849937"/>
                                        <a:chOff x="1339541" y="365127"/>
                                        <a:chExt cx="8279368" cy="5849937"/>
                                      </a:xfrm>
                                    </p:grpSpPr>
                                    <p:grpSp>
                                      <p:nvGrpSpPr>
                                        <p:cNvPr id="102" name="Groupe 101">
                                          <a:extLst>
                                            <a:ext uri="{FF2B5EF4-FFF2-40B4-BE49-F238E27FC236}">
                                              <a16:creationId xmlns:a16="http://schemas.microsoft.com/office/drawing/2014/main" id="{57CF4770-9B0E-4ABA-8EFD-0E90BC0E11F8}"/>
                                            </a:ext>
                                          </a:extLst>
                                        </p:cNvPr>
                                        <p:cNvGrpSpPr/>
                                        <p:nvPr/>
                                      </p:nvGrpSpPr>
                                      <p:grpSpPr>
                                        <a:xfrm>
                                          <a:off x="1339541" y="365127"/>
                                          <a:ext cx="7620865" cy="5849937"/>
                                          <a:chOff x="1339541" y="365127"/>
                                          <a:chExt cx="7620865" cy="5849937"/>
                                        </a:xfrm>
                                      </p:grpSpPr>
                                      <p:grpSp>
                                        <p:nvGrpSpPr>
                                          <p:cNvPr id="106" name="Groupe 105">
                                            <a:extLst>
                                              <a:ext uri="{FF2B5EF4-FFF2-40B4-BE49-F238E27FC236}">
                                                <a16:creationId xmlns:a16="http://schemas.microsoft.com/office/drawing/2014/main" id="{B6264B82-B97C-4609-A2FD-BEA8E82A230E}"/>
                                              </a:ext>
                                            </a:extLst>
                                          </p:cNvPr>
                                          <p:cNvGrpSpPr/>
                                          <p:nvPr/>
                                        </p:nvGrpSpPr>
                                        <p:grpSpPr>
                                          <a:xfrm>
                                            <a:off x="1339541" y="365127"/>
                                            <a:ext cx="7620865" cy="5849937"/>
                                            <a:chOff x="1505474" y="642939"/>
                                            <a:chExt cx="7313414" cy="5572125"/>
                                          </a:xfrm>
                                        </p:grpSpPr>
                                        <p:pic>
                                          <p:nvPicPr>
                                            <p:cNvPr id="108" name="Picture 4" descr="Blankmap Usa States Canada Provinces - MapSof.net">
                                              <a:extLst>
                                                <a:ext uri="{FF2B5EF4-FFF2-40B4-BE49-F238E27FC236}">
                                                  <a16:creationId xmlns:a16="http://schemas.microsoft.com/office/drawing/2014/main" id="{605870B9-A72C-42A3-8449-AC0D11941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474" y="642939"/>
                                              <a:ext cx="7313414" cy="557212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CSU IP – MICEFA International Faculty Partnership Seminar – Micefa">
                                              <a:extLst>
                                                <a:ext uri="{FF2B5EF4-FFF2-40B4-BE49-F238E27FC236}">
                                                  <a16:creationId xmlns:a16="http://schemas.microsoft.com/office/drawing/2014/main" id="{FC7AE73E-F4FC-4ED4-B68E-F7DE09C1E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4653087"/>
                                              <a:ext cx="261304" cy="24994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Supporting Marks | Brand">
                                              <a:extLst>
                                                <a:ext uri="{FF2B5EF4-FFF2-40B4-BE49-F238E27FC236}">
                                                  <a16:creationId xmlns:a16="http://schemas.microsoft.com/office/drawing/2014/main" id="{07C5BA0A-F090-4A2E-8AFC-B07A03A950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4678" y="5432640"/>
                                              <a:ext cx="293526" cy="148621"/>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6" descr="Fichier:Miami Hurricanes logo.svg — Wikipédia">
                                              <a:extLst>
                                                <a:ext uri="{FF2B5EF4-FFF2-40B4-BE49-F238E27FC236}">
                                                  <a16:creationId xmlns:a16="http://schemas.microsoft.com/office/drawing/2014/main" id="{83DD0837-D71A-4783-AC8E-E71FA8513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753" y="5850988"/>
                                              <a:ext cx="218012" cy="134161"/>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 descr="USF rebrands (again), not so bullish on new logo after all • St Pete  Catalyst">
                                              <a:extLst>
                                                <a:ext uri="{FF2B5EF4-FFF2-40B4-BE49-F238E27FC236}">
                                                  <a16:creationId xmlns:a16="http://schemas.microsoft.com/office/drawing/2014/main" id="{FD71AAE3-060C-4229-823A-CBA8990583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4319" y="5712762"/>
                                              <a:ext cx="218012" cy="18330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Logos | Brand | Florida International University">
                                              <a:extLst>
                                                <a:ext uri="{FF2B5EF4-FFF2-40B4-BE49-F238E27FC236}">
                                                  <a16:creationId xmlns:a16="http://schemas.microsoft.com/office/drawing/2014/main" id="{44DADFB1-DEBB-4AF2-BF37-1B9B042A804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333" y="5698051"/>
                                              <a:ext cx="208764" cy="967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7" name="Picture 12" descr="Manhattan College | LinkedIn">
                                            <a:extLst>
                                              <a:ext uri="{FF2B5EF4-FFF2-40B4-BE49-F238E27FC236}">
                                                <a16:creationId xmlns:a16="http://schemas.microsoft.com/office/drawing/2014/main" id="{CD97E12E-EDE1-4B6A-8378-9BBDF5C116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4731" y="4318704"/>
                                            <a:ext cx="249944" cy="2499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 name="Picture 14" descr="University Identity – The City University of New York">
                                          <a:extLst>
                                            <a:ext uri="{FF2B5EF4-FFF2-40B4-BE49-F238E27FC236}">
                                              <a16:creationId xmlns:a16="http://schemas.microsoft.com/office/drawing/2014/main" id="{BDA4A248-0379-4281-AE94-B711BDA522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1263" y="4342527"/>
                                          <a:ext cx="342667" cy="21750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6" descr="Comment aller à Saint Francis College à Brooklyn en Métro, Bus ou Train ?">
                                          <a:extLst>
                                            <a:ext uri="{FF2B5EF4-FFF2-40B4-BE49-F238E27FC236}">
                                              <a16:creationId xmlns:a16="http://schemas.microsoft.com/office/drawing/2014/main" id="{B7802FF9-BA17-45E5-94EE-31D4F6856B1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58967" y="4329058"/>
                                          <a:ext cx="251061" cy="249945"/>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8" descr="Downloads - SUNY">
                                          <a:extLst>
                                            <a:ext uri="{FF2B5EF4-FFF2-40B4-BE49-F238E27FC236}">
                                              <a16:creationId xmlns:a16="http://schemas.microsoft.com/office/drawing/2014/main" id="{2AD4BDE1-E6FD-44AE-9478-0F3AFA2321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68965" y="4325267"/>
                                          <a:ext cx="249944" cy="24994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01" name="Connecteur droit avec flèche 100">
                                        <a:extLst>
                                          <a:ext uri="{FF2B5EF4-FFF2-40B4-BE49-F238E27FC236}">
                                            <a16:creationId xmlns:a16="http://schemas.microsoft.com/office/drawing/2014/main" id="{A07FE191-EA27-4F3D-8E1A-BA7E61BB8161}"/>
                                          </a:ext>
                                        </a:extLst>
                                      </p:cNvPr>
                                      <p:cNvCxnSpPr/>
                                      <p:nvPr/>
                                    </p:nvCxnSpPr>
                                    <p:spPr>
                                      <a:xfrm flipH="1">
                                        <a:off x="6282145" y="4554589"/>
                                        <a:ext cx="7886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8" name="Picture 20" descr="Université de l'Illinois à Chicago — Wikipédia">
                                      <a:extLst>
                                        <a:ext uri="{FF2B5EF4-FFF2-40B4-BE49-F238E27FC236}">
                                          <a16:creationId xmlns:a16="http://schemas.microsoft.com/office/drawing/2014/main" id="{7CE25CB9-4406-428A-8A32-0F14F85D650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61837" y="4609299"/>
                                      <a:ext cx="181859" cy="18185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2" descr="University of Wisconsin Milwaukee Vector Logo - Download Free SVG Icon |  Worldvectorlogo">
                                      <a:extLst>
                                        <a:ext uri="{FF2B5EF4-FFF2-40B4-BE49-F238E27FC236}">
                                          <a16:creationId xmlns:a16="http://schemas.microsoft.com/office/drawing/2014/main" id="{EA402915-8B1C-4DE6-8BFE-81C8531976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3752" y="4245081"/>
                                      <a:ext cx="249944" cy="249944"/>
                                    </a:xfrm>
                                    <a:prstGeom prst="rect">
                                      <a:avLst/>
                                    </a:prstGeom>
                                    <a:noFill/>
                                    <a:extLst>
                                      <a:ext uri="{909E8E84-426E-40DD-AFC4-6F175D3DCCD1}">
                                        <a14:hiddenFill xmlns:a14="http://schemas.microsoft.com/office/drawing/2010/main">
                                          <a:solidFill>
                                            <a:srgbClr val="FFFFFF"/>
                                          </a:solidFill>
                                        </a14:hiddenFill>
                                      </a:ext>
                                    </a:extLst>
                                  </p:spPr>
                                </p:pic>
                              </p:grpSp>
                              <p:pic>
                                <p:nvPicPr>
                                  <p:cNvPr id="95" name="Picture 26" descr="Official University Logo | New Mexico State University - All About  Discovery!">
                                    <a:extLst>
                                      <a:ext uri="{FF2B5EF4-FFF2-40B4-BE49-F238E27FC236}">
                                        <a16:creationId xmlns:a16="http://schemas.microsoft.com/office/drawing/2014/main" id="{4963C0B8-962D-43A0-93B5-F3DC4C73288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07747" y="5031234"/>
                                    <a:ext cx="249944" cy="28192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8" descr="Northern Arizona University | University logo, Northern arizona university,  Northern arizona">
                                    <a:extLst>
                                      <a:ext uri="{FF2B5EF4-FFF2-40B4-BE49-F238E27FC236}">
                                        <a16:creationId xmlns:a16="http://schemas.microsoft.com/office/drawing/2014/main" id="{8D863EF4-8674-4A89-AED5-51E82E95418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9188" y="5015965"/>
                                    <a:ext cx="260389" cy="156233"/>
                                  </a:xfrm>
                                  <a:prstGeom prst="rect">
                                    <a:avLst/>
                                  </a:prstGeom>
                                  <a:noFill/>
                                  <a:extLst>
                                    <a:ext uri="{909E8E84-426E-40DD-AFC4-6F175D3DCCD1}">
                                      <a14:hiddenFill xmlns:a14="http://schemas.microsoft.com/office/drawing/2010/main">
                                        <a:solidFill>
                                          <a:srgbClr val="FFFFFF"/>
                                        </a:solidFill>
                                      </a14:hiddenFill>
                                    </a:ext>
                                  </a:extLst>
                                </p:spPr>
                              </p:pic>
                            </p:grpSp>
                            <p:pic>
                              <p:nvPicPr>
                                <p:cNvPr id="92" name="Picture 30" descr="Conseil pour le développement du français en Louisiane — Wikipédia">
                                  <a:extLst>
                                    <a:ext uri="{FF2B5EF4-FFF2-40B4-BE49-F238E27FC236}">
                                      <a16:creationId xmlns:a16="http://schemas.microsoft.com/office/drawing/2014/main" id="{A6286830-D449-41D0-9CF3-88B2139C2F7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0794" y="5522746"/>
                                  <a:ext cx="227177" cy="220202"/>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32" descr="Fichier:Pace University Logo.svg — Wikipédia">
                                  <a:extLst>
                                    <a:ext uri="{FF2B5EF4-FFF2-40B4-BE49-F238E27FC236}">
                                      <a16:creationId xmlns:a16="http://schemas.microsoft.com/office/drawing/2014/main" id="{C1190F5B-2BE4-4C2F-B040-9525B2887CF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428396" y="4377683"/>
                                  <a:ext cx="330152" cy="145111"/>
                                </a:xfrm>
                                <a:prstGeom prst="rect">
                                  <a:avLst/>
                                </a:prstGeom>
                                <a:noFill/>
                                <a:extLst>
                                  <a:ext uri="{909E8E84-426E-40DD-AFC4-6F175D3DCCD1}">
                                    <a14:hiddenFill xmlns:a14="http://schemas.microsoft.com/office/drawing/2010/main">
                                      <a:solidFill>
                                        <a:srgbClr val="FFFFFF"/>
                                      </a:solidFill>
                                    </a14:hiddenFill>
                                  </a:ext>
                                </a:extLst>
                              </p:spPr>
                            </p:pic>
                          </p:grpSp>
                          <p:pic>
                            <p:nvPicPr>
                              <p:cNvPr id="90" name="Picture 34" descr="University of Mary Washington - Home | Facebook">
                                <a:extLst>
                                  <a:ext uri="{FF2B5EF4-FFF2-40B4-BE49-F238E27FC236}">
                                    <a16:creationId xmlns:a16="http://schemas.microsoft.com/office/drawing/2014/main" id="{78F315A6-1880-47C7-9276-C6025327DAD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80768" y="4736991"/>
                                <a:ext cx="217540" cy="217540"/>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36" descr="AU Logo [American University Logo - Washington, DC] Download Vector">
                              <a:extLst>
                                <a:ext uri="{FF2B5EF4-FFF2-40B4-BE49-F238E27FC236}">
                                  <a16:creationId xmlns:a16="http://schemas.microsoft.com/office/drawing/2014/main" id="{0C90AADD-188E-4DC1-9AD8-BC850C5D8CD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19107" y="4699049"/>
                              <a:ext cx="255482" cy="255482"/>
                            </a:xfrm>
                            <a:prstGeom prst="rect">
                              <a:avLst/>
                            </a:prstGeom>
                            <a:noFill/>
                            <a:extLst>
                              <a:ext uri="{909E8E84-426E-40DD-AFC4-6F175D3DCCD1}">
                                <a14:hiddenFill xmlns:a14="http://schemas.microsoft.com/office/drawing/2010/main">
                                  <a:solidFill>
                                    <a:srgbClr val="FFFFFF"/>
                                  </a:solidFill>
                                </a14:hiddenFill>
                              </a:ext>
                            </a:extLst>
                          </p:spPr>
                        </p:pic>
                        <p:cxnSp>
                          <p:nvCxnSpPr>
                            <p:cNvPr id="88" name="Connecteur droit avec flèche 87">
                              <a:extLst>
                                <a:ext uri="{FF2B5EF4-FFF2-40B4-BE49-F238E27FC236}">
                                  <a16:creationId xmlns:a16="http://schemas.microsoft.com/office/drawing/2014/main" id="{B9BF17CC-89F1-497A-A9B0-7605D8019790}"/>
                                </a:ext>
                              </a:extLst>
                            </p:cNvPr>
                            <p:cNvCxnSpPr/>
                            <p:nvPr/>
                          </p:nvCxnSpPr>
                          <p:spPr>
                            <a:xfrm flipH="1" flipV="1">
                              <a:off x="7299840" y="4736991"/>
                              <a:ext cx="663156" cy="54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85" name="Picture 38" descr="Bellarmine University - Home | Facebook">
                            <a:extLst>
                              <a:ext uri="{FF2B5EF4-FFF2-40B4-BE49-F238E27FC236}">
                                <a16:creationId xmlns:a16="http://schemas.microsoft.com/office/drawing/2014/main" id="{26A95C52-182F-4710-84FC-21B02DF7638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78164" y="4853333"/>
                            <a:ext cx="201072" cy="200179"/>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42" descr="Rutgers Logos">
                          <a:extLst>
                            <a:ext uri="{FF2B5EF4-FFF2-40B4-BE49-F238E27FC236}">
                              <a16:creationId xmlns:a16="http://schemas.microsoft.com/office/drawing/2014/main" id="{029B62FC-733B-441A-B0AC-3D22D202CEB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72722" y="4494112"/>
                          <a:ext cx="249944" cy="204591"/>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Connecteur droit avec flèche 82">
                          <a:extLst>
                            <a:ext uri="{FF2B5EF4-FFF2-40B4-BE49-F238E27FC236}">
                              <a16:creationId xmlns:a16="http://schemas.microsoft.com/office/drawing/2014/main" id="{2193A4A2-0120-48DC-99A2-21E9A305BE94}"/>
                            </a:ext>
                          </a:extLst>
                        </p:cNvPr>
                        <p:cNvCxnSpPr>
                          <a:cxnSpLocks/>
                        </p:cNvCxnSpPr>
                        <p:nvPr/>
                      </p:nvCxnSpPr>
                      <p:spPr>
                        <a:xfrm flipH="1">
                          <a:off x="7415849" y="4596407"/>
                          <a:ext cx="356873" cy="12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8" name="Picture 48" descr="University of Waterloo : Rankings, Fees &amp; Courses Details | Top Universities">
                        <a:extLst>
                          <a:ext uri="{FF2B5EF4-FFF2-40B4-BE49-F238E27FC236}">
                            <a16:creationId xmlns:a16="http://schemas.microsoft.com/office/drawing/2014/main" id="{AED367F1-120B-45B3-9D42-1258A087B25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54263" y="3733232"/>
                        <a:ext cx="249945" cy="24994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2" descr="Collège universitaire Glendon, Université York | CNFS">
                        <a:extLst>
                          <a:ext uri="{FF2B5EF4-FFF2-40B4-BE49-F238E27FC236}">
                            <a16:creationId xmlns:a16="http://schemas.microsoft.com/office/drawing/2014/main" id="{B1512EBC-3838-4D40-8E07-775035BE0F8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90963" y="3770063"/>
                        <a:ext cx="308240" cy="130823"/>
                      </a:xfrm>
                      <a:prstGeom prst="rect">
                        <a:avLst/>
                      </a:prstGeom>
                      <a:noFill/>
                      <a:extLst>
                        <a:ext uri="{909E8E84-426E-40DD-AFC4-6F175D3DCCD1}">
                          <a14:hiddenFill xmlns:a14="http://schemas.microsoft.com/office/drawing/2010/main">
                            <a:solidFill>
                              <a:srgbClr val="FFFFFF"/>
                            </a:solidFill>
                          </a14:hiddenFill>
                        </a:ext>
                      </a:extLst>
                    </p:spPr>
                  </p:pic>
                  <p:cxnSp>
                    <p:nvCxnSpPr>
                      <p:cNvPr id="80" name="Connecteur droit avec flèche 79">
                        <a:extLst>
                          <a:ext uri="{FF2B5EF4-FFF2-40B4-BE49-F238E27FC236}">
                            <a16:creationId xmlns:a16="http://schemas.microsoft.com/office/drawing/2014/main" id="{CFED710C-1D73-4EA1-AF51-9396BF28A183}"/>
                          </a:ext>
                        </a:extLst>
                      </p:cNvPr>
                      <p:cNvCxnSpPr/>
                      <p:nvPr/>
                    </p:nvCxnSpPr>
                    <p:spPr>
                      <a:xfrm>
                        <a:off x="6879236" y="3993502"/>
                        <a:ext cx="181859" cy="422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5" name="Picture 54" descr="University of Saskatchewan Logo Vector (.EPS) Free Download">
                      <a:extLst>
                        <a:ext uri="{FF2B5EF4-FFF2-40B4-BE49-F238E27FC236}">
                          <a16:creationId xmlns:a16="http://schemas.microsoft.com/office/drawing/2014/main" id="{8EF33FC8-4AB1-4884-9B76-C4B0F13DF5F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89419" y="3537410"/>
                      <a:ext cx="249945" cy="24994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56" descr="University of New Brunswick | UNB">
                      <a:extLst>
                        <a:ext uri="{FF2B5EF4-FFF2-40B4-BE49-F238E27FC236}">
                          <a16:creationId xmlns:a16="http://schemas.microsoft.com/office/drawing/2014/main" id="{7C5DC513-B9F1-4B4A-AE19-B4373319D86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82999" y="3417339"/>
                      <a:ext cx="272289" cy="381205"/>
                    </a:xfrm>
                    <a:prstGeom prst="rect">
                      <a:avLst/>
                    </a:prstGeom>
                    <a:noFill/>
                    <a:extLst>
                      <a:ext uri="{909E8E84-426E-40DD-AFC4-6F175D3DCCD1}">
                        <a14:hiddenFill xmlns:a14="http://schemas.microsoft.com/office/drawing/2010/main">
                          <a:solidFill>
                            <a:srgbClr val="FFFFFF"/>
                          </a:solidFill>
                        </a14:hiddenFill>
                      </a:ext>
                    </a:extLst>
                  </p:spPr>
                </p:pic>
              </p:grpSp>
              <p:pic>
                <p:nvPicPr>
                  <p:cNvPr id="73" name="Picture 58" descr="Lakehead University - Photos | Facebook">
                    <a:extLst>
                      <a:ext uri="{FF2B5EF4-FFF2-40B4-BE49-F238E27FC236}">
                        <a16:creationId xmlns:a16="http://schemas.microsoft.com/office/drawing/2014/main" id="{0063EF13-449F-4098-8762-0CC36762CBF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42233" y="3743011"/>
                    <a:ext cx="220203" cy="220203"/>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44" descr="Tarleton State University - Accueil | Facebook">
                  <a:extLst>
                    <a:ext uri="{FF2B5EF4-FFF2-40B4-BE49-F238E27FC236}">
                      <a16:creationId xmlns:a16="http://schemas.microsoft.com/office/drawing/2014/main" id="{F3B1837A-3506-4E45-98A6-A022BDAE4981}"/>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59301" y="4783058"/>
                  <a:ext cx="255482" cy="25548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4" descr="Baldwin Wallace Athletics (@bwathletics) | Twitter">
                  <a:extLst>
                    <a:ext uri="{FF2B5EF4-FFF2-40B4-BE49-F238E27FC236}">
                      <a16:creationId xmlns:a16="http://schemas.microsoft.com/office/drawing/2014/main" id="{A4EBEB94-1001-4A16-9A41-D48F49F92E2B}"/>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21165" y="3847824"/>
                  <a:ext cx="181859" cy="181859"/>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0" descr="Universidad de Puerto Rico in Puerto Rico : Reviews &amp; Rankings | Student  Reviews &amp; University Rankings EDUopinions">
                <a:extLst>
                  <a:ext uri="{FF2B5EF4-FFF2-40B4-BE49-F238E27FC236}">
                    <a16:creationId xmlns:a16="http://schemas.microsoft.com/office/drawing/2014/main" id="{D473C5DC-A88D-4489-ADA6-452AC2FAA0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552601" y="6382091"/>
                <a:ext cx="346497" cy="247498"/>
              </a:xfrm>
              <a:prstGeom prst="rect">
                <a:avLst/>
              </a:prstGeom>
              <a:noFill/>
              <a:extLst>
                <a:ext uri="{909E8E84-426E-40DD-AFC4-6F175D3DCCD1}">
                  <a14:hiddenFill xmlns:a14="http://schemas.microsoft.com/office/drawing/2010/main">
                    <a:solidFill>
                      <a:srgbClr val="FFFFFF"/>
                    </a:solidFill>
                  </a14:hiddenFill>
                </a:ext>
              </a:extLst>
            </p:spPr>
          </p:pic>
        </p:grpSp>
        <p:pic>
          <p:nvPicPr>
            <p:cNvPr id="114" name="Picture 10" descr="Drapeau du Canada — Wikipédia">
              <a:extLst>
                <a:ext uri="{FF2B5EF4-FFF2-40B4-BE49-F238E27FC236}">
                  <a16:creationId xmlns:a16="http://schemas.microsoft.com/office/drawing/2014/main" id="{2A9FB7C3-488E-41CE-A133-EDE6B2FE343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6123" y="2012091"/>
              <a:ext cx="1684838" cy="84241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USA Flag : Amazon.fr: Applis et Jeux">
              <a:extLst>
                <a:ext uri="{FF2B5EF4-FFF2-40B4-BE49-F238E27FC236}">
                  <a16:creationId xmlns:a16="http://schemas.microsoft.com/office/drawing/2014/main" id="{13186C3B-B249-490C-85BA-00532EFC0D3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47459" y="4800365"/>
              <a:ext cx="1525082" cy="152508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Image 5">
            <a:extLst>
              <a:ext uri="{FF2B5EF4-FFF2-40B4-BE49-F238E27FC236}">
                <a16:creationId xmlns:a16="http://schemas.microsoft.com/office/drawing/2014/main" id="{90F732B0-482E-42D3-83AD-40D919B16D6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682528" y="438067"/>
            <a:ext cx="1033969" cy="1014658"/>
          </a:xfrm>
          <a:prstGeom prst="rect">
            <a:avLst/>
          </a:prstGeom>
        </p:spPr>
      </p:pic>
      <p:sp>
        <p:nvSpPr>
          <p:cNvPr id="4" name="Titre 3">
            <a:extLst>
              <a:ext uri="{FF2B5EF4-FFF2-40B4-BE49-F238E27FC236}">
                <a16:creationId xmlns:a16="http://schemas.microsoft.com/office/drawing/2014/main" id="{43AE215C-DA8C-4984-A8C6-91CFD32CFE52}"/>
              </a:ext>
            </a:extLst>
          </p:cNvPr>
          <p:cNvSpPr>
            <a:spLocks noGrp="1"/>
          </p:cNvSpPr>
          <p:nvPr>
            <p:ph type="title"/>
          </p:nvPr>
        </p:nvSpPr>
        <p:spPr>
          <a:xfrm>
            <a:off x="314645" y="432461"/>
            <a:ext cx="8543925" cy="1325563"/>
          </a:xfrm>
        </p:spPr>
        <p:txBody>
          <a:bodyPr/>
          <a:lstStyle/>
          <a:p>
            <a:r>
              <a:rPr lang="fr-FR" b="1" dirty="0">
                <a:latin typeface="Franklin Gothic Book" panose="020B0503020102020204" pitchFamily="34" charset="0"/>
              </a:rPr>
              <a:t>Partenaires de la MICEFA</a:t>
            </a:r>
          </a:p>
        </p:txBody>
      </p:sp>
      <p:sp>
        <p:nvSpPr>
          <p:cNvPr id="118" name="Espace réservé du contenu 1">
            <a:extLst>
              <a:ext uri="{FF2B5EF4-FFF2-40B4-BE49-F238E27FC236}">
                <a16:creationId xmlns:a16="http://schemas.microsoft.com/office/drawing/2014/main" id="{3E783749-F834-4103-9F1D-E385E690BD8B}"/>
              </a:ext>
            </a:extLst>
          </p:cNvPr>
          <p:cNvSpPr>
            <a:spLocks noGrp="1"/>
          </p:cNvSpPr>
          <p:nvPr>
            <p:ph idx="1"/>
          </p:nvPr>
        </p:nvSpPr>
        <p:spPr>
          <a:xfrm>
            <a:off x="681038" y="1825625"/>
            <a:ext cx="2444717" cy="2167877"/>
          </a:xfrm>
        </p:spPr>
        <p:txBody>
          <a:bodyPr>
            <a:normAutofit/>
          </a:bodyPr>
          <a:lstStyle/>
          <a:p>
            <a:r>
              <a:rPr lang="fr-FR" dirty="0"/>
              <a:t>65+ universités partenaires aux Etats-Unis, au Puerto Rico et au Canada Anglophone</a:t>
            </a:r>
          </a:p>
        </p:txBody>
      </p:sp>
    </p:spTree>
    <p:extLst>
      <p:ext uri="{BB962C8B-B14F-4D97-AF65-F5344CB8AC3E}">
        <p14:creationId xmlns:p14="http://schemas.microsoft.com/office/powerpoint/2010/main" val="297443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41347-8E04-4A14-BAD3-5FD08A3110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99" t="11440" r="20750" b="12894"/>
          <a:stretch>
            <a:fillRect/>
          </a:stretch>
        </p:blipFill>
        <p:spPr bwMode="auto">
          <a:xfrm>
            <a:off x="809902" y="1048310"/>
            <a:ext cx="8286196" cy="5638460"/>
          </a:xfrm>
          <a:prstGeom prst="rect">
            <a:avLst/>
          </a:prstGeom>
          <a:noFill/>
          <a:ln>
            <a:noFill/>
          </a:ln>
          <a:effectLst>
            <a:outerShdw blurRad="393700" dist="50800" dir="5400000" algn="ctr" rotWithShape="0">
              <a:srgbClr val="000000">
                <a:alpha val="17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a:extLst>
              <a:ext uri="{FF2B5EF4-FFF2-40B4-BE49-F238E27FC236}">
                <a16:creationId xmlns:a16="http://schemas.microsoft.com/office/drawing/2014/main" id="{F9B32E50-E7E1-453B-9E5D-4802B04AAC67}"/>
              </a:ext>
            </a:extLst>
          </p:cNvPr>
          <p:cNvPicPr>
            <a:picLocks noChangeAspect="1"/>
          </p:cNvPicPr>
          <p:nvPr/>
        </p:nvPicPr>
        <p:blipFill>
          <a:blip r:embed="rId3"/>
          <a:stretch>
            <a:fillRect/>
          </a:stretch>
        </p:blipFill>
        <p:spPr>
          <a:xfrm>
            <a:off x="809902" y="294142"/>
            <a:ext cx="8286196" cy="879066"/>
          </a:xfrm>
          <a:prstGeom prst="rect">
            <a:avLst/>
          </a:prstGeom>
        </p:spPr>
      </p:pic>
      <p:sp>
        <p:nvSpPr>
          <p:cNvPr id="7" name="Ellipse 6">
            <a:extLst>
              <a:ext uri="{FF2B5EF4-FFF2-40B4-BE49-F238E27FC236}">
                <a16:creationId xmlns:a16="http://schemas.microsoft.com/office/drawing/2014/main" id="{863B1F21-22CC-4045-80F0-19FC8D02D95F}"/>
              </a:ext>
            </a:extLst>
          </p:cNvPr>
          <p:cNvSpPr/>
          <p:nvPr/>
        </p:nvSpPr>
        <p:spPr>
          <a:xfrm>
            <a:off x="5620445" y="499211"/>
            <a:ext cx="1371600" cy="289252"/>
          </a:xfrm>
          <a:prstGeom prst="ellipse">
            <a:avLst/>
          </a:prstGeom>
          <a:noFill/>
          <a:ln w="28575" cap="flat">
            <a:solidFill>
              <a:srgbClr val="FF0000"/>
            </a:solidFill>
          </a:ln>
          <a:effectLst>
            <a:outerShdw blurRad="76200" dist="50800" dir="5400000" algn="ctr" rotWithShape="0">
              <a:srgbClr val="000000">
                <a:alpha val="6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fr-FR" dirty="0"/>
          </a:p>
        </p:txBody>
      </p:sp>
    </p:spTree>
    <p:extLst>
      <p:ext uri="{BB962C8B-B14F-4D97-AF65-F5344CB8AC3E}">
        <p14:creationId xmlns:p14="http://schemas.microsoft.com/office/powerpoint/2010/main" val="374407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28C007E-5D7B-507C-B2AF-F3AA6BA55FCE}"/>
              </a:ext>
            </a:extLst>
          </p:cNvPr>
          <p:cNvPicPr>
            <a:picLocks noChangeAspect="1"/>
          </p:cNvPicPr>
          <p:nvPr/>
        </p:nvPicPr>
        <p:blipFill>
          <a:blip r:embed="rId2"/>
          <a:stretch>
            <a:fillRect/>
          </a:stretch>
        </p:blipFill>
        <p:spPr>
          <a:xfrm>
            <a:off x="846872" y="279078"/>
            <a:ext cx="8212255" cy="3462605"/>
          </a:xfrm>
          <a:prstGeom prst="rect">
            <a:avLst/>
          </a:prstGeom>
        </p:spPr>
      </p:pic>
      <p:sp>
        <p:nvSpPr>
          <p:cNvPr id="4" name="Ellipse 3">
            <a:extLst>
              <a:ext uri="{FF2B5EF4-FFF2-40B4-BE49-F238E27FC236}">
                <a16:creationId xmlns:a16="http://schemas.microsoft.com/office/drawing/2014/main" id="{D01C97B4-E59A-8B02-ED28-1C89A097A644}"/>
              </a:ext>
            </a:extLst>
          </p:cNvPr>
          <p:cNvSpPr/>
          <p:nvPr/>
        </p:nvSpPr>
        <p:spPr>
          <a:xfrm>
            <a:off x="5063397" y="415129"/>
            <a:ext cx="1371600" cy="289252"/>
          </a:xfrm>
          <a:prstGeom prst="ellipse">
            <a:avLst/>
          </a:prstGeom>
          <a:noFill/>
          <a:ln w="28575" cap="flat">
            <a:solidFill>
              <a:srgbClr val="FF0000"/>
            </a:solidFill>
          </a:ln>
          <a:effectLst>
            <a:outerShdw blurRad="76200" dist="50800" dir="5400000" algn="ctr" rotWithShape="0">
              <a:srgbClr val="000000">
                <a:alpha val="66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endParaRPr lang="fr-FR" dirty="0"/>
          </a:p>
        </p:txBody>
      </p:sp>
      <p:sp>
        <p:nvSpPr>
          <p:cNvPr id="7" name="Flèche vers la gauche 6">
            <a:extLst>
              <a:ext uri="{FF2B5EF4-FFF2-40B4-BE49-F238E27FC236}">
                <a16:creationId xmlns:a16="http://schemas.microsoft.com/office/drawing/2014/main" id="{97B75964-525D-CAD1-C6CD-54270925B86D}"/>
              </a:ext>
            </a:extLst>
          </p:cNvPr>
          <p:cNvSpPr/>
          <p:nvPr/>
        </p:nvSpPr>
        <p:spPr>
          <a:xfrm rot="1710557">
            <a:off x="2728129" y="3134711"/>
            <a:ext cx="1225873" cy="58857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4E9EE26-F23D-A2FE-B8AB-8D592CEF2764}"/>
              </a:ext>
            </a:extLst>
          </p:cNvPr>
          <p:cNvPicPr>
            <a:picLocks noChangeAspect="1"/>
          </p:cNvPicPr>
          <p:nvPr/>
        </p:nvPicPr>
        <p:blipFill>
          <a:blip r:embed="rId3"/>
          <a:stretch>
            <a:fillRect/>
          </a:stretch>
        </p:blipFill>
        <p:spPr>
          <a:xfrm>
            <a:off x="610835" y="4147489"/>
            <a:ext cx="4102308" cy="2192957"/>
          </a:xfrm>
          <a:prstGeom prst="rect">
            <a:avLst/>
          </a:prstGeom>
        </p:spPr>
      </p:pic>
      <p:pic>
        <p:nvPicPr>
          <p:cNvPr id="11" name="Image 10">
            <a:extLst>
              <a:ext uri="{FF2B5EF4-FFF2-40B4-BE49-F238E27FC236}">
                <a16:creationId xmlns:a16="http://schemas.microsoft.com/office/drawing/2014/main" id="{95F02FA1-4FB2-C1B3-4892-F15E61B3D294}"/>
              </a:ext>
            </a:extLst>
          </p:cNvPr>
          <p:cNvPicPr>
            <a:picLocks noChangeAspect="1"/>
          </p:cNvPicPr>
          <p:nvPr/>
        </p:nvPicPr>
        <p:blipFill>
          <a:blip r:embed="rId4"/>
          <a:stretch>
            <a:fillRect/>
          </a:stretch>
        </p:blipFill>
        <p:spPr>
          <a:xfrm>
            <a:off x="4952999" y="4121246"/>
            <a:ext cx="4305709" cy="2321625"/>
          </a:xfrm>
          <a:prstGeom prst="rect">
            <a:avLst/>
          </a:prstGeom>
        </p:spPr>
      </p:pic>
    </p:spTree>
    <p:extLst>
      <p:ext uri="{BB962C8B-B14F-4D97-AF65-F5344CB8AC3E}">
        <p14:creationId xmlns:p14="http://schemas.microsoft.com/office/powerpoint/2010/main" val="2232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re 6">
            <a:extLst>
              <a:ext uri="{FF2B5EF4-FFF2-40B4-BE49-F238E27FC236}">
                <a16:creationId xmlns:a16="http://schemas.microsoft.com/office/drawing/2014/main" id="{BA6D25C5-D317-4FA7-8893-E9B2531623A9}"/>
              </a:ext>
            </a:extLst>
          </p:cNvPr>
          <p:cNvSpPr txBox="1">
            <a:spLocks/>
          </p:cNvSpPr>
          <p:nvPr/>
        </p:nvSpPr>
        <p:spPr bwMode="auto">
          <a:xfrm>
            <a:off x="1302155" y="365125"/>
            <a:ext cx="3390385" cy="1692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fontScale="92500"/>
          </a:bodyPr>
          <a:lst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a:lstStyle>
          <a:p>
            <a:pPr defTabSz="914400" eaLnBrk="1" hangingPunct="1">
              <a:spcAft>
                <a:spcPts val="600"/>
              </a:spcAft>
            </a:pPr>
            <a:r>
              <a:rPr lang="en-US" sz="4400"/>
              <a:t>L’échange avec la MICEFA</a:t>
            </a:r>
            <a:endParaRPr lang="en-US" sz="4400" dirty="0"/>
          </a:p>
        </p:txBody>
      </p:sp>
      <p:cxnSp>
        <p:nvCxnSpPr>
          <p:cNvPr id="21510" name="Straight Arrow Connector 2150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2447" y="2316480"/>
            <a:ext cx="371475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505" name="Content Placeholder 2">
            <a:extLst>
              <a:ext uri="{FF2B5EF4-FFF2-40B4-BE49-F238E27FC236}">
                <a16:creationId xmlns:a16="http://schemas.microsoft.com/office/drawing/2014/main" id="{F9A239C2-4F92-4F7D-B7B3-6DE723666EA4}"/>
              </a:ext>
            </a:extLst>
          </p:cNvPr>
          <p:cNvSpPr>
            <a:spLocks noGrp="1"/>
          </p:cNvSpPr>
          <p:nvPr>
            <p:ph idx="1"/>
          </p:nvPr>
        </p:nvSpPr>
        <p:spPr>
          <a:xfrm>
            <a:off x="532448" y="2575034"/>
            <a:ext cx="4160092" cy="3462228"/>
          </a:xfrm>
        </p:spPr>
        <p:txBody>
          <a:bodyPr vert="horz" lIns="91440" tIns="45720" rIns="91440" bIns="45720" rtlCol="0">
            <a:normAutofit/>
          </a:bodyPr>
          <a:lstStyle/>
          <a:p>
            <a:pPr defTabSz="914400" eaLnBrk="1" fontAlgn="auto" hangingPunct="1">
              <a:spcAft>
                <a:spcPts val="0"/>
              </a:spcAft>
              <a:defRPr/>
            </a:pPr>
            <a:r>
              <a:rPr lang="en-US" altLang="fr-FR" sz="2000" dirty="0" err="1"/>
              <a:t>L’échange</a:t>
            </a:r>
            <a:r>
              <a:rPr lang="en-US" altLang="fr-FR" sz="2000" dirty="0"/>
              <a:t> se fait sur la base de la </a:t>
            </a:r>
            <a:r>
              <a:rPr lang="en-US" altLang="fr-FR" sz="2000" dirty="0" err="1"/>
              <a:t>réciprocité</a:t>
            </a:r>
            <a:endParaRPr lang="en-US" altLang="fr-FR" sz="2000" dirty="0"/>
          </a:p>
          <a:p>
            <a:pPr defTabSz="914400" eaLnBrk="1" fontAlgn="auto" hangingPunct="1">
              <a:spcAft>
                <a:spcPts val="0"/>
              </a:spcAft>
              <a:defRPr/>
            </a:pPr>
            <a:r>
              <a:rPr lang="en-US" altLang="fr-FR" sz="2000" dirty="0"/>
              <a:t>Les </a:t>
            </a:r>
            <a:r>
              <a:rPr lang="en-US" altLang="fr-FR" sz="2000" dirty="0" err="1"/>
              <a:t>étudiants</a:t>
            </a:r>
            <a:r>
              <a:rPr lang="en-US" altLang="fr-FR" sz="2000" dirty="0"/>
              <a:t> </a:t>
            </a:r>
            <a:r>
              <a:rPr lang="en-US" altLang="fr-FR" sz="2000" dirty="0" err="1"/>
              <a:t>s’acquittent</a:t>
            </a:r>
            <a:r>
              <a:rPr lang="en-US" altLang="fr-FR" sz="2000" dirty="0"/>
              <a:t> </a:t>
            </a:r>
            <a:r>
              <a:rPr lang="en-US" altLang="fr-FR" sz="2000" dirty="0" err="1"/>
              <a:t>uniquement</a:t>
            </a:r>
            <a:r>
              <a:rPr lang="en-US" altLang="fr-FR" sz="2000" dirty="0"/>
              <a:t> des frais </a:t>
            </a:r>
            <a:r>
              <a:rPr lang="en-US" altLang="fr-FR" sz="2000" dirty="0" err="1"/>
              <a:t>d’inscription</a:t>
            </a:r>
            <a:r>
              <a:rPr lang="en-US" altLang="fr-FR" sz="2000" dirty="0"/>
              <a:t> dans </a:t>
            </a:r>
            <a:r>
              <a:rPr lang="en-US" altLang="fr-FR" sz="2000" dirty="0" err="1"/>
              <a:t>leur</a:t>
            </a:r>
            <a:r>
              <a:rPr lang="en-US" altLang="fr-FR" sz="2000" dirty="0"/>
              <a:t> </a:t>
            </a:r>
            <a:r>
              <a:rPr lang="en-US" altLang="fr-FR" sz="2000" b="1" u="sng" dirty="0" err="1"/>
              <a:t>université</a:t>
            </a:r>
            <a:r>
              <a:rPr lang="en-US" altLang="fr-FR" sz="2000" b="1" u="sng" dirty="0"/>
              <a:t> </a:t>
            </a:r>
            <a:r>
              <a:rPr lang="en-US" altLang="fr-FR" sz="2000" b="1" u="sng" dirty="0" err="1"/>
              <a:t>d’origine</a:t>
            </a:r>
            <a:r>
              <a:rPr lang="en-US" altLang="fr-FR" sz="2000" b="1" u="sng" dirty="0"/>
              <a:t>.</a:t>
            </a:r>
          </a:p>
          <a:p>
            <a:pPr defTabSz="914400" eaLnBrk="1" fontAlgn="auto" hangingPunct="1">
              <a:spcBef>
                <a:spcPts val="0"/>
              </a:spcBef>
              <a:spcAft>
                <a:spcPts val="0"/>
              </a:spcAft>
              <a:defRPr/>
            </a:pPr>
            <a:endParaRPr lang="en-US" altLang="fr-FR" sz="2000" dirty="0"/>
          </a:p>
          <a:p>
            <a:pPr defTabSz="914400" eaLnBrk="1" fontAlgn="auto" hangingPunct="1">
              <a:spcBef>
                <a:spcPts val="0"/>
              </a:spcBef>
              <a:spcAft>
                <a:spcPts val="0"/>
              </a:spcAft>
              <a:defRPr/>
            </a:pPr>
            <a:r>
              <a:rPr lang="en-US" altLang="fr-FR" sz="2000" dirty="0"/>
              <a:t>Sur place les </a:t>
            </a:r>
            <a:r>
              <a:rPr lang="en-US" altLang="fr-FR" sz="2000" dirty="0" err="1"/>
              <a:t>étudiants</a:t>
            </a:r>
            <a:r>
              <a:rPr lang="en-US" altLang="fr-FR" sz="2000" dirty="0"/>
              <a:t> </a:t>
            </a:r>
            <a:r>
              <a:rPr lang="en-US" altLang="fr-FR" sz="2000" dirty="0" err="1"/>
              <a:t>payent</a:t>
            </a:r>
            <a:r>
              <a:rPr lang="en-US" altLang="fr-FR" sz="2000" dirty="0"/>
              <a:t> </a:t>
            </a:r>
            <a:r>
              <a:rPr lang="en-US" altLang="fr-FR" sz="2000" b="1" dirty="0" err="1"/>
              <a:t>seulement</a:t>
            </a:r>
            <a:r>
              <a:rPr lang="en-US" altLang="fr-FR" sz="2000" dirty="0"/>
              <a:t> </a:t>
            </a:r>
            <a:r>
              <a:rPr lang="en-US" altLang="fr-FR" sz="2000" dirty="0" err="1"/>
              <a:t>leur</a:t>
            </a:r>
            <a:r>
              <a:rPr lang="en-US" altLang="fr-FR" sz="2000" dirty="0"/>
              <a:t> </a:t>
            </a:r>
            <a:r>
              <a:rPr lang="en-US" altLang="fr-FR" sz="2000" dirty="0" err="1"/>
              <a:t>logement</a:t>
            </a:r>
            <a:r>
              <a:rPr lang="en-US" altLang="fr-FR" sz="2000" dirty="0"/>
              <a:t>, les livres, la </a:t>
            </a:r>
            <a:r>
              <a:rPr lang="en-US" altLang="fr-FR" sz="2000" dirty="0" err="1"/>
              <a:t>nourriture</a:t>
            </a:r>
            <a:r>
              <a:rPr lang="en-US" altLang="fr-FR" sz="2000" dirty="0"/>
              <a:t>, </a:t>
            </a:r>
            <a:r>
              <a:rPr lang="en-US" altLang="fr-FR" sz="2000" dirty="0" err="1"/>
              <a:t>l’assurance</a:t>
            </a:r>
            <a:r>
              <a:rPr lang="en-US" altLang="fr-FR" sz="2000" dirty="0"/>
              <a:t> </a:t>
            </a:r>
            <a:r>
              <a:rPr lang="en-US" altLang="fr-FR" sz="2000" dirty="0" err="1"/>
              <a:t>maladie</a:t>
            </a:r>
            <a:r>
              <a:rPr lang="en-US" altLang="fr-FR" sz="2000" dirty="0"/>
              <a:t>, et les frais </a:t>
            </a:r>
            <a:r>
              <a:rPr lang="en-US" altLang="fr-FR" sz="2000" dirty="0" err="1"/>
              <a:t>universitaires</a:t>
            </a:r>
            <a:r>
              <a:rPr lang="en-US" altLang="fr-FR" sz="2000" dirty="0"/>
              <a:t> </a:t>
            </a:r>
            <a:r>
              <a:rPr lang="en-US" altLang="fr-FR" sz="2000" dirty="0" err="1"/>
              <a:t>supplémentaires</a:t>
            </a:r>
            <a:r>
              <a:rPr lang="en-US" altLang="fr-FR" sz="2000" dirty="0"/>
              <a:t>, etc. </a:t>
            </a:r>
          </a:p>
          <a:p>
            <a:pPr indent="-228600" defTabSz="914400" eaLnBrk="1" fontAlgn="auto" hangingPunct="1">
              <a:spcBef>
                <a:spcPts val="0"/>
              </a:spcBef>
              <a:spcAft>
                <a:spcPts val="0"/>
              </a:spcAft>
              <a:defRPr/>
            </a:pPr>
            <a:endParaRPr lang="en-US" altLang="fr-FR" sz="2000" dirty="0"/>
          </a:p>
          <a:p>
            <a:pPr marL="0" indent="-228600" defTabSz="914400" eaLnBrk="1" fontAlgn="auto" hangingPunct="1">
              <a:spcAft>
                <a:spcPts val="0"/>
              </a:spcAft>
              <a:defRPr/>
            </a:pPr>
            <a:endParaRPr lang="en-US" altLang="fr-FR" sz="2000" u="sng" dirty="0"/>
          </a:p>
        </p:txBody>
      </p:sp>
      <p:pic>
        <p:nvPicPr>
          <p:cNvPr id="2050" name="Picture 2" descr="http://micefa.org/wp-content/uploads/2017/09/Supplier-fees-large-1.jpg">
            <a:extLst>
              <a:ext uri="{FF2B5EF4-FFF2-40B4-BE49-F238E27FC236}">
                <a16:creationId xmlns:a16="http://schemas.microsoft.com/office/drawing/2014/main" id="{12740C89-7BE0-4EC4-9C69-2B0371D891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08" r="24753"/>
          <a:stretch/>
        </p:blipFill>
        <p:spPr bwMode="auto">
          <a:xfrm>
            <a:off x="4776564" y="10"/>
            <a:ext cx="5129435"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8FB404FD-0BA6-428A-880C-3ED4EB026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62" y="535936"/>
            <a:ext cx="1033969" cy="10146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69831EF-1C51-6FEF-333F-CE824A92298B}"/>
              </a:ext>
            </a:extLst>
          </p:cNvPr>
          <p:cNvPicPr>
            <a:picLocks noChangeAspect="1"/>
          </p:cNvPicPr>
          <p:nvPr/>
        </p:nvPicPr>
        <p:blipFill>
          <a:blip r:embed="rId2"/>
          <a:stretch>
            <a:fillRect/>
          </a:stretch>
        </p:blipFill>
        <p:spPr>
          <a:xfrm>
            <a:off x="1533369" y="0"/>
            <a:ext cx="6839262" cy="6858000"/>
          </a:xfrm>
          <a:prstGeom prst="rect">
            <a:avLst/>
          </a:prstGeom>
        </p:spPr>
      </p:pic>
    </p:spTree>
    <p:extLst>
      <p:ext uri="{BB962C8B-B14F-4D97-AF65-F5344CB8AC3E}">
        <p14:creationId xmlns:p14="http://schemas.microsoft.com/office/powerpoint/2010/main" val="147943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3" name="Rectangle 23562">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352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re 6">
            <a:extLst>
              <a:ext uri="{FF2B5EF4-FFF2-40B4-BE49-F238E27FC236}">
                <a16:creationId xmlns:a16="http://schemas.microsoft.com/office/drawing/2014/main" id="{6556D492-A0D6-4D56-8F39-9CD6687B3F24}"/>
              </a:ext>
            </a:extLst>
          </p:cNvPr>
          <p:cNvSpPr txBox="1">
            <a:spLocks/>
          </p:cNvSpPr>
          <p:nvPr/>
        </p:nvSpPr>
        <p:spPr bwMode="auto">
          <a:xfrm>
            <a:off x="3781615" y="329184"/>
            <a:ext cx="5601843" cy="17830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defTabSz="742950" rtl="0" eaLnBrk="0" fontAlgn="base" hangingPunct="0">
              <a:lnSpc>
                <a:spcPct val="90000"/>
              </a:lnSpc>
              <a:spcBef>
                <a:spcPct val="0"/>
              </a:spcBef>
              <a:spcAft>
                <a:spcPct val="0"/>
              </a:spcAft>
              <a:defRPr sz="3500" kern="1200">
                <a:solidFill>
                  <a:schemeClr val="tx1"/>
                </a:solidFill>
                <a:latin typeface="+mj-lt"/>
                <a:ea typeface="+mj-ea"/>
                <a:cs typeface="+mj-cs"/>
              </a:defRPr>
            </a:lvl1pPr>
            <a:lvl2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2pPr>
            <a:lvl3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3pPr>
            <a:lvl4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4pPr>
            <a:lvl5pPr algn="l" defTabSz="742950" rtl="0" eaLnBrk="0" fontAlgn="base" hangingPunct="0">
              <a:lnSpc>
                <a:spcPct val="90000"/>
              </a:lnSpc>
              <a:spcBef>
                <a:spcPct val="0"/>
              </a:spcBef>
              <a:spcAft>
                <a:spcPct val="0"/>
              </a:spcAft>
              <a:defRPr sz="3500">
                <a:solidFill>
                  <a:schemeClr val="tx1"/>
                </a:solidFill>
                <a:latin typeface="Calibri Light" panose="020F0302020204030204" pitchFamily="34" charset="0"/>
              </a:defRPr>
            </a:lvl5pPr>
            <a:lvl6pPr marL="457200" algn="l" defTabSz="742950" rtl="0" fontAlgn="base">
              <a:lnSpc>
                <a:spcPct val="90000"/>
              </a:lnSpc>
              <a:spcBef>
                <a:spcPct val="0"/>
              </a:spcBef>
              <a:spcAft>
                <a:spcPct val="0"/>
              </a:spcAft>
              <a:defRPr sz="3500">
                <a:solidFill>
                  <a:schemeClr val="tx1"/>
                </a:solidFill>
                <a:latin typeface="Calibri Light" panose="020F0302020204030204" pitchFamily="34" charset="0"/>
              </a:defRPr>
            </a:lvl6pPr>
            <a:lvl7pPr marL="914400" algn="l" defTabSz="742950" rtl="0" fontAlgn="base">
              <a:lnSpc>
                <a:spcPct val="90000"/>
              </a:lnSpc>
              <a:spcBef>
                <a:spcPct val="0"/>
              </a:spcBef>
              <a:spcAft>
                <a:spcPct val="0"/>
              </a:spcAft>
              <a:defRPr sz="3500">
                <a:solidFill>
                  <a:schemeClr val="tx1"/>
                </a:solidFill>
                <a:latin typeface="Calibri Light" panose="020F0302020204030204" pitchFamily="34" charset="0"/>
              </a:defRPr>
            </a:lvl7pPr>
            <a:lvl8pPr marL="1371600" algn="l" defTabSz="742950" rtl="0" fontAlgn="base">
              <a:lnSpc>
                <a:spcPct val="90000"/>
              </a:lnSpc>
              <a:spcBef>
                <a:spcPct val="0"/>
              </a:spcBef>
              <a:spcAft>
                <a:spcPct val="0"/>
              </a:spcAft>
              <a:defRPr sz="3500">
                <a:solidFill>
                  <a:schemeClr val="tx1"/>
                </a:solidFill>
                <a:latin typeface="Calibri Light" panose="020F0302020204030204" pitchFamily="34" charset="0"/>
              </a:defRPr>
            </a:lvl8pPr>
            <a:lvl9pPr marL="1828800" algn="l" defTabSz="742950" rtl="0" fontAlgn="base">
              <a:lnSpc>
                <a:spcPct val="90000"/>
              </a:lnSpc>
              <a:spcBef>
                <a:spcPct val="0"/>
              </a:spcBef>
              <a:spcAft>
                <a:spcPct val="0"/>
              </a:spcAft>
              <a:defRPr sz="3500">
                <a:solidFill>
                  <a:schemeClr val="tx1"/>
                </a:solidFill>
                <a:latin typeface="Calibri Light" panose="020F0302020204030204" pitchFamily="34" charset="0"/>
              </a:defRPr>
            </a:lvl9pPr>
          </a:lstStyle>
          <a:p>
            <a:pPr defTabSz="914400" eaLnBrk="1" hangingPunct="1">
              <a:spcAft>
                <a:spcPts val="600"/>
              </a:spcAft>
            </a:pPr>
            <a:r>
              <a:rPr lang="en-US" sz="4900" kern="1200">
                <a:solidFill>
                  <a:schemeClr val="tx1"/>
                </a:solidFill>
                <a:latin typeface="+mj-lt"/>
                <a:ea typeface="+mj-ea"/>
                <a:cs typeface="+mj-cs"/>
              </a:rPr>
              <a:t>Etudes possibles avec la MICEFA</a:t>
            </a:r>
          </a:p>
        </p:txBody>
      </p:sp>
      <p:pic>
        <p:nvPicPr>
          <p:cNvPr id="23556" name="Image 3">
            <a:extLst>
              <a:ext uri="{FF2B5EF4-FFF2-40B4-BE49-F238E27FC236}">
                <a16:creationId xmlns:a16="http://schemas.microsoft.com/office/drawing/2014/main" id="{D1A1786B-9A09-41A9-85FF-157392A8F4D7}"/>
              </a:ext>
            </a:extLst>
          </p:cNvPr>
          <p:cNvPicPr>
            <a:picLocks noChangeAspect="1"/>
          </p:cNvPicPr>
          <p:nvPr/>
        </p:nvPicPr>
        <p:blipFill rotWithShape="1">
          <a:blip r:embed="rId3">
            <a:extLst>
              <a:ext uri="{28A0092B-C50C-407E-A947-70E740481C1C}">
                <a14:useLocalDpi xmlns:a14="http://schemas.microsoft.com/office/drawing/2010/main" val="0"/>
              </a:ext>
            </a:extLst>
          </a:blip>
          <a:srcRect l="24312" r="36932" b="2"/>
          <a:stretch/>
        </p:blipFill>
        <p:spPr bwMode="auto">
          <a:xfrm>
            <a:off x="20" y="10"/>
            <a:ext cx="3283565"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5"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1615" y="2463186"/>
            <a:ext cx="3447916" cy="18288"/>
          </a:xfrm>
          <a:custGeom>
            <a:avLst/>
            <a:gdLst>
              <a:gd name="connsiteX0" fmla="*/ 0 w 3447916"/>
              <a:gd name="connsiteY0" fmla="*/ 0 h 18288"/>
              <a:gd name="connsiteX1" fmla="*/ 689583 w 3447916"/>
              <a:gd name="connsiteY1" fmla="*/ 0 h 18288"/>
              <a:gd name="connsiteX2" fmla="*/ 1379166 w 3447916"/>
              <a:gd name="connsiteY2" fmla="*/ 0 h 18288"/>
              <a:gd name="connsiteX3" fmla="*/ 2068750 w 3447916"/>
              <a:gd name="connsiteY3" fmla="*/ 0 h 18288"/>
              <a:gd name="connsiteX4" fmla="*/ 2689374 w 3447916"/>
              <a:gd name="connsiteY4" fmla="*/ 0 h 18288"/>
              <a:gd name="connsiteX5" fmla="*/ 3447916 w 3447916"/>
              <a:gd name="connsiteY5" fmla="*/ 0 h 18288"/>
              <a:gd name="connsiteX6" fmla="*/ 3447916 w 3447916"/>
              <a:gd name="connsiteY6" fmla="*/ 18288 h 18288"/>
              <a:gd name="connsiteX7" fmla="*/ 2827291 w 3447916"/>
              <a:gd name="connsiteY7" fmla="*/ 18288 h 18288"/>
              <a:gd name="connsiteX8" fmla="*/ 2241145 w 3447916"/>
              <a:gd name="connsiteY8" fmla="*/ 18288 h 18288"/>
              <a:gd name="connsiteX9" fmla="*/ 1551562 w 3447916"/>
              <a:gd name="connsiteY9" fmla="*/ 18288 h 18288"/>
              <a:gd name="connsiteX10" fmla="*/ 930937 w 3447916"/>
              <a:gd name="connsiteY10" fmla="*/ 18288 h 18288"/>
              <a:gd name="connsiteX11" fmla="*/ 0 w 3447916"/>
              <a:gd name="connsiteY11" fmla="*/ 18288 h 18288"/>
              <a:gd name="connsiteX12" fmla="*/ 0 w 3447916"/>
              <a:gd name="connsiteY12" fmla="*/ 0 h 18288"/>
              <a:gd name="connsiteX0" fmla="*/ 0 w 3447916"/>
              <a:gd name="connsiteY0" fmla="*/ 0 h 18288"/>
              <a:gd name="connsiteX1" fmla="*/ 620625 w 3447916"/>
              <a:gd name="connsiteY1" fmla="*/ 0 h 18288"/>
              <a:gd name="connsiteX2" fmla="*/ 1206771 w 3447916"/>
              <a:gd name="connsiteY2" fmla="*/ 0 h 18288"/>
              <a:gd name="connsiteX3" fmla="*/ 1827395 w 3447916"/>
              <a:gd name="connsiteY3" fmla="*/ 0 h 18288"/>
              <a:gd name="connsiteX4" fmla="*/ 2516979 w 3447916"/>
              <a:gd name="connsiteY4" fmla="*/ 0 h 18288"/>
              <a:gd name="connsiteX5" fmla="*/ 3447916 w 3447916"/>
              <a:gd name="connsiteY5" fmla="*/ 0 h 18288"/>
              <a:gd name="connsiteX6" fmla="*/ 3447916 w 3447916"/>
              <a:gd name="connsiteY6" fmla="*/ 18288 h 18288"/>
              <a:gd name="connsiteX7" fmla="*/ 2758333 w 3447916"/>
              <a:gd name="connsiteY7" fmla="*/ 18288 h 18288"/>
              <a:gd name="connsiteX8" fmla="*/ 1999791 w 3447916"/>
              <a:gd name="connsiteY8" fmla="*/ 18288 h 18288"/>
              <a:gd name="connsiteX9" fmla="*/ 1413646 w 3447916"/>
              <a:gd name="connsiteY9" fmla="*/ 18288 h 18288"/>
              <a:gd name="connsiteX10" fmla="*/ 655104 w 3447916"/>
              <a:gd name="connsiteY10" fmla="*/ 18288 h 18288"/>
              <a:gd name="connsiteX11" fmla="*/ 0 w 3447916"/>
              <a:gd name="connsiteY11" fmla="*/ 18288 h 18288"/>
              <a:gd name="connsiteX12" fmla="*/ 0 w 3447916"/>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916" h="18288" fill="none" extrusionOk="0">
                <a:moveTo>
                  <a:pt x="0" y="0"/>
                </a:moveTo>
                <a:cubicBezTo>
                  <a:pt x="167525" y="-25997"/>
                  <a:pt x="401319" y="29510"/>
                  <a:pt x="689583" y="0"/>
                </a:cubicBezTo>
                <a:cubicBezTo>
                  <a:pt x="991610" y="-2627"/>
                  <a:pt x="1046538" y="17144"/>
                  <a:pt x="1379166" y="0"/>
                </a:cubicBezTo>
                <a:cubicBezTo>
                  <a:pt x="1699672" y="-51152"/>
                  <a:pt x="1912958" y="13462"/>
                  <a:pt x="2068750" y="0"/>
                </a:cubicBezTo>
                <a:cubicBezTo>
                  <a:pt x="2224698" y="-58059"/>
                  <a:pt x="2363805" y="28161"/>
                  <a:pt x="2689374" y="0"/>
                </a:cubicBezTo>
                <a:cubicBezTo>
                  <a:pt x="2979421" y="7444"/>
                  <a:pt x="3141789" y="-40533"/>
                  <a:pt x="3447916" y="0"/>
                </a:cubicBezTo>
                <a:cubicBezTo>
                  <a:pt x="3447882" y="4844"/>
                  <a:pt x="3447506" y="11009"/>
                  <a:pt x="3447916" y="18288"/>
                </a:cubicBezTo>
                <a:cubicBezTo>
                  <a:pt x="3255069" y="35026"/>
                  <a:pt x="2946432" y="20032"/>
                  <a:pt x="2827291" y="18288"/>
                </a:cubicBezTo>
                <a:cubicBezTo>
                  <a:pt x="2687425" y="-23401"/>
                  <a:pt x="2410759" y="16525"/>
                  <a:pt x="2241145" y="18288"/>
                </a:cubicBezTo>
                <a:cubicBezTo>
                  <a:pt x="2077369" y="-13191"/>
                  <a:pt x="1829469" y="2860"/>
                  <a:pt x="1551562" y="18288"/>
                </a:cubicBezTo>
                <a:cubicBezTo>
                  <a:pt x="1281853" y="10870"/>
                  <a:pt x="1185371" y="44483"/>
                  <a:pt x="930937" y="18288"/>
                </a:cubicBezTo>
                <a:cubicBezTo>
                  <a:pt x="688626" y="-21660"/>
                  <a:pt x="263156" y="67705"/>
                  <a:pt x="0" y="18288"/>
                </a:cubicBezTo>
                <a:cubicBezTo>
                  <a:pt x="-649" y="11698"/>
                  <a:pt x="663" y="5413"/>
                  <a:pt x="0" y="0"/>
                </a:cubicBezTo>
                <a:close/>
              </a:path>
              <a:path w="3447916" h="18288" stroke="0" extrusionOk="0">
                <a:moveTo>
                  <a:pt x="0" y="0"/>
                </a:moveTo>
                <a:cubicBezTo>
                  <a:pt x="160990" y="-52620"/>
                  <a:pt x="420937" y="10365"/>
                  <a:pt x="620625" y="0"/>
                </a:cubicBezTo>
                <a:cubicBezTo>
                  <a:pt x="833846" y="-2771"/>
                  <a:pt x="1069927" y="12649"/>
                  <a:pt x="1206771" y="0"/>
                </a:cubicBezTo>
                <a:cubicBezTo>
                  <a:pt x="1421791" y="18025"/>
                  <a:pt x="1615159" y="36317"/>
                  <a:pt x="1827395" y="0"/>
                </a:cubicBezTo>
                <a:cubicBezTo>
                  <a:pt x="2039053" y="2161"/>
                  <a:pt x="2220360" y="-16342"/>
                  <a:pt x="2516979" y="0"/>
                </a:cubicBezTo>
                <a:cubicBezTo>
                  <a:pt x="2859190" y="69834"/>
                  <a:pt x="3092766" y="-14241"/>
                  <a:pt x="3447916" y="0"/>
                </a:cubicBezTo>
                <a:cubicBezTo>
                  <a:pt x="3447391" y="5049"/>
                  <a:pt x="3448109" y="12044"/>
                  <a:pt x="3447916" y="18288"/>
                </a:cubicBezTo>
                <a:cubicBezTo>
                  <a:pt x="3198022" y="45028"/>
                  <a:pt x="3077187" y="25297"/>
                  <a:pt x="2758333" y="18288"/>
                </a:cubicBezTo>
                <a:cubicBezTo>
                  <a:pt x="2427425" y="32065"/>
                  <a:pt x="2337538" y="14663"/>
                  <a:pt x="1999791" y="18288"/>
                </a:cubicBezTo>
                <a:cubicBezTo>
                  <a:pt x="1658049" y="26408"/>
                  <a:pt x="1708132" y="26592"/>
                  <a:pt x="1413646" y="18288"/>
                </a:cubicBezTo>
                <a:cubicBezTo>
                  <a:pt x="1176800" y="-2206"/>
                  <a:pt x="867123" y="59029"/>
                  <a:pt x="655104" y="18288"/>
                </a:cubicBezTo>
                <a:cubicBezTo>
                  <a:pt x="460234" y="-11051"/>
                  <a:pt x="252404" y="25772"/>
                  <a:pt x="0" y="18288"/>
                </a:cubicBezTo>
                <a:cubicBezTo>
                  <a:pt x="-39" y="12511"/>
                  <a:pt x="-381" y="8039"/>
                  <a:pt x="0" y="0"/>
                </a:cubicBezTo>
                <a:close/>
              </a:path>
              <a:path w="3447916" h="18288" fill="none" stroke="0" extrusionOk="0">
                <a:moveTo>
                  <a:pt x="0" y="0"/>
                </a:moveTo>
                <a:cubicBezTo>
                  <a:pt x="149136" y="-14401"/>
                  <a:pt x="374319" y="-20106"/>
                  <a:pt x="689583" y="0"/>
                </a:cubicBezTo>
                <a:cubicBezTo>
                  <a:pt x="984035" y="3033"/>
                  <a:pt x="1036218" y="26797"/>
                  <a:pt x="1379166" y="0"/>
                </a:cubicBezTo>
                <a:cubicBezTo>
                  <a:pt x="1727082" y="-29073"/>
                  <a:pt x="1905884" y="29951"/>
                  <a:pt x="2068750" y="0"/>
                </a:cubicBezTo>
                <a:cubicBezTo>
                  <a:pt x="2257344" y="-4406"/>
                  <a:pt x="2401723" y="32277"/>
                  <a:pt x="2689374" y="0"/>
                </a:cubicBezTo>
                <a:cubicBezTo>
                  <a:pt x="3004972" y="-17963"/>
                  <a:pt x="3150254" y="-23896"/>
                  <a:pt x="3447916" y="0"/>
                </a:cubicBezTo>
                <a:cubicBezTo>
                  <a:pt x="3448230" y="4158"/>
                  <a:pt x="3446937" y="12539"/>
                  <a:pt x="3447916" y="18288"/>
                </a:cubicBezTo>
                <a:cubicBezTo>
                  <a:pt x="3286164" y="53041"/>
                  <a:pt x="2946560" y="43048"/>
                  <a:pt x="2827291" y="18288"/>
                </a:cubicBezTo>
                <a:cubicBezTo>
                  <a:pt x="2671114" y="-51075"/>
                  <a:pt x="2440528" y="6315"/>
                  <a:pt x="2241145" y="18288"/>
                </a:cubicBezTo>
                <a:cubicBezTo>
                  <a:pt x="2069710" y="-28593"/>
                  <a:pt x="1785553" y="-15052"/>
                  <a:pt x="1551562" y="18288"/>
                </a:cubicBezTo>
                <a:cubicBezTo>
                  <a:pt x="1272304" y="-4068"/>
                  <a:pt x="1183980" y="30939"/>
                  <a:pt x="930937" y="18288"/>
                </a:cubicBezTo>
                <a:cubicBezTo>
                  <a:pt x="737679" y="38689"/>
                  <a:pt x="234503" y="38586"/>
                  <a:pt x="0" y="18288"/>
                </a:cubicBezTo>
                <a:cubicBezTo>
                  <a:pt x="20" y="11469"/>
                  <a:pt x="-29" y="515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custGeom>
                    <a:avLst/>
                    <a:gdLst>
                      <a:gd name="connsiteX0" fmla="*/ 0 w 3447916"/>
                      <a:gd name="connsiteY0" fmla="*/ 0 h 18288"/>
                      <a:gd name="connsiteX1" fmla="*/ 689583 w 3447916"/>
                      <a:gd name="connsiteY1" fmla="*/ 0 h 18288"/>
                      <a:gd name="connsiteX2" fmla="*/ 1379166 w 3447916"/>
                      <a:gd name="connsiteY2" fmla="*/ 0 h 18288"/>
                      <a:gd name="connsiteX3" fmla="*/ 2068750 w 3447916"/>
                      <a:gd name="connsiteY3" fmla="*/ 0 h 18288"/>
                      <a:gd name="connsiteX4" fmla="*/ 2689374 w 3447916"/>
                      <a:gd name="connsiteY4" fmla="*/ 0 h 18288"/>
                      <a:gd name="connsiteX5" fmla="*/ 3447916 w 3447916"/>
                      <a:gd name="connsiteY5" fmla="*/ 0 h 18288"/>
                      <a:gd name="connsiteX6" fmla="*/ 3447916 w 3447916"/>
                      <a:gd name="connsiteY6" fmla="*/ 18288 h 18288"/>
                      <a:gd name="connsiteX7" fmla="*/ 2827291 w 3447916"/>
                      <a:gd name="connsiteY7" fmla="*/ 18288 h 18288"/>
                      <a:gd name="connsiteX8" fmla="*/ 2241145 w 3447916"/>
                      <a:gd name="connsiteY8" fmla="*/ 18288 h 18288"/>
                      <a:gd name="connsiteX9" fmla="*/ 1551562 w 3447916"/>
                      <a:gd name="connsiteY9" fmla="*/ 18288 h 18288"/>
                      <a:gd name="connsiteX10" fmla="*/ 930937 w 3447916"/>
                      <a:gd name="connsiteY10" fmla="*/ 18288 h 18288"/>
                      <a:gd name="connsiteX11" fmla="*/ 0 w 3447916"/>
                      <a:gd name="connsiteY11" fmla="*/ 18288 h 18288"/>
                      <a:gd name="connsiteX12" fmla="*/ 0 w 3447916"/>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47916" h="18288" fill="none" extrusionOk="0">
                        <a:moveTo>
                          <a:pt x="0" y="0"/>
                        </a:moveTo>
                        <a:cubicBezTo>
                          <a:pt x="184787" y="-30797"/>
                          <a:pt x="388640" y="-3566"/>
                          <a:pt x="689583" y="0"/>
                        </a:cubicBezTo>
                        <a:cubicBezTo>
                          <a:pt x="990526" y="3566"/>
                          <a:pt x="1045815" y="21488"/>
                          <a:pt x="1379166" y="0"/>
                        </a:cubicBezTo>
                        <a:cubicBezTo>
                          <a:pt x="1712517" y="-21488"/>
                          <a:pt x="1909810" y="27935"/>
                          <a:pt x="2068750" y="0"/>
                        </a:cubicBezTo>
                        <a:cubicBezTo>
                          <a:pt x="2227690" y="-27935"/>
                          <a:pt x="2383983" y="23029"/>
                          <a:pt x="2689374" y="0"/>
                        </a:cubicBezTo>
                        <a:cubicBezTo>
                          <a:pt x="2994765" y="-23029"/>
                          <a:pt x="3151108" y="-9949"/>
                          <a:pt x="3447916" y="0"/>
                        </a:cubicBezTo>
                        <a:cubicBezTo>
                          <a:pt x="3448358" y="4516"/>
                          <a:pt x="3447089" y="12266"/>
                          <a:pt x="3447916" y="18288"/>
                        </a:cubicBezTo>
                        <a:cubicBezTo>
                          <a:pt x="3260136" y="46485"/>
                          <a:pt x="2959725" y="47038"/>
                          <a:pt x="2827291" y="18288"/>
                        </a:cubicBezTo>
                        <a:cubicBezTo>
                          <a:pt x="2694857" y="-10462"/>
                          <a:pt x="2429605" y="37546"/>
                          <a:pt x="2241145" y="18288"/>
                        </a:cubicBezTo>
                        <a:cubicBezTo>
                          <a:pt x="2052685" y="-970"/>
                          <a:pt x="1827813" y="18087"/>
                          <a:pt x="1551562" y="18288"/>
                        </a:cubicBezTo>
                        <a:cubicBezTo>
                          <a:pt x="1275311" y="18489"/>
                          <a:pt x="1179959" y="32052"/>
                          <a:pt x="930937" y="18288"/>
                        </a:cubicBezTo>
                        <a:cubicBezTo>
                          <a:pt x="681915" y="4524"/>
                          <a:pt x="308539" y="58875"/>
                          <a:pt x="0" y="18288"/>
                        </a:cubicBezTo>
                        <a:cubicBezTo>
                          <a:pt x="-306" y="11477"/>
                          <a:pt x="485" y="4355"/>
                          <a:pt x="0" y="0"/>
                        </a:cubicBezTo>
                        <a:close/>
                      </a:path>
                      <a:path w="3447916" h="18288" stroke="0" extrusionOk="0">
                        <a:moveTo>
                          <a:pt x="0" y="0"/>
                        </a:moveTo>
                        <a:cubicBezTo>
                          <a:pt x="198308" y="-18860"/>
                          <a:pt x="400432" y="17997"/>
                          <a:pt x="620625" y="0"/>
                        </a:cubicBezTo>
                        <a:cubicBezTo>
                          <a:pt x="840818" y="-17997"/>
                          <a:pt x="1033589" y="-6739"/>
                          <a:pt x="1206771" y="0"/>
                        </a:cubicBezTo>
                        <a:cubicBezTo>
                          <a:pt x="1379953" y="6739"/>
                          <a:pt x="1593141" y="18453"/>
                          <a:pt x="1827395" y="0"/>
                        </a:cubicBezTo>
                        <a:cubicBezTo>
                          <a:pt x="2061649" y="-18453"/>
                          <a:pt x="2209525" y="-24950"/>
                          <a:pt x="2516979" y="0"/>
                        </a:cubicBezTo>
                        <a:cubicBezTo>
                          <a:pt x="2824433" y="24950"/>
                          <a:pt x="3107759" y="26539"/>
                          <a:pt x="3447916" y="0"/>
                        </a:cubicBezTo>
                        <a:cubicBezTo>
                          <a:pt x="3448493" y="4624"/>
                          <a:pt x="3448735" y="11191"/>
                          <a:pt x="3447916" y="18288"/>
                        </a:cubicBezTo>
                        <a:cubicBezTo>
                          <a:pt x="3201067" y="51110"/>
                          <a:pt x="3093009" y="4606"/>
                          <a:pt x="2758333" y="18288"/>
                        </a:cubicBezTo>
                        <a:cubicBezTo>
                          <a:pt x="2423657" y="31970"/>
                          <a:pt x="2348728" y="-288"/>
                          <a:pt x="1999791" y="18288"/>
                        </a:cubicBezTo>
                        <a:cubicBezTo>
                          <a:pt x="1650854" y="36864"/>
                          <a:pt x="1701460" y="32459"/>
                          <a:pt x="1413646" y="18288"/>
                        </a:cubicBezTo>
                        <a:cubicBezTo>
                          <a:pt x="1125832" y="4117"/>
                          <a:pt x="881825" y="32958"/>
                          <a:pt x="655104" y="18288"/>
                        </a:cubicBezTo>
                        <a:cubicBezTo>
                          <a:pt x="428383" y="3618"/>
                          <a:pt x="273188" y="36854"/>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UNY Brockport">
            <a:extLst>
              <a:ext uri="{FF2B5EF4-FFF2-40B4-BE49-F238E27FC236}">
                <a16:creationId xmlns:a16="http://schemas.microsoft.com/office/drawing/2014/main" id="{6E79EB1D-3234-49C0-9C8C-2C894C9AE9E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51" r="19588" b="3"/>
          <a:stretch/>
        </p:blipFill>
        <p:spPr bwMode="auto">
          <a:xfrm>
            <a:off x="20" y="4267200"/>
            <a:ext cx="3291484"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23553" name="Espace réservé du contenu 1">
            <a:extLst>
              <a:ext uri="{FF2B5EF4-FFF2-40B4-BE49-F238E27FC236}">
                <a16:creationId xmlns:a16="http://schemas.microsoft.com/office/drawing/2014/main" id="{802C64C5-B744-4D4F-A7AD-F8A7A4A4B976}"/>
              </a:ext>
            </a:extLst>
          </p:cNvPr>
          <p:cNvSpPr>
            <a:spLocks noGrp="1"/>
          </p:cNvSpPr>
          <p:nvPr>
            <p:ph idx="1"/>
          </p:nvPr>
        </p:nvSpPr>
        <p:spPr>
          <a:xfrm>
            <a:off x="3781615" y="2706624"/>
            <a:ext cx="5601843" cy="3483864"/>
          </a:xfrm>
        </p:spPr>
        <p:txBody>
          <a:bodyPr vert="horz" lIns="91440" tIns="45720" rIns="91440" bIns="45720" rtlCol="0">
            <a:normAutofit/>
          </a:bodyPr>
          <a:lstStyle/>
          <a:p>
            <a:pPr indent="-228600" defTabSz="914400" eaLnBrk="1" fontAlgn="auto" hangingPunct="1">
              <a:spcAft>
                <a:spcPts val="0"/>
              </a:spcAft>
              <a:defRPr/>
            </a:pPr>
            <a:r>
              <a:rPr lang="en-US" altLang="fr-FR" sz="2000"/>
              <a:t>Domaines:</a:t>
            </a:r>
          </a:p>
          <a:p>
            <a:pPr lvl="1" indent="-228600" defTabSz="914400" eaLnBrk="1" fontAlgn="auto" hangingPunct="1">
              <a:spcBef>
                <a:spcPts val="406"/>
              </a:spcBef>
              <a:spcAft>
                <a:spcPts val="0"/>
              </a:spcAft>
              <a:defRPr/>
            </a:pPr>
            <a:r>
              <a:rPr lang="en-US" altLang="fr-FR" sz="2000"/>
              <a:t>Sciences humaines</a:t>
            </a:r>
          </a:p>
          <a:p>
            <a:pPr lvl="1" indent="-228600" defTabSz="914400" eaLnBrk="1" fontAlgn="auto" hangingPunct="1">
              <a:spcBef>
                <a:spcPts val="406"/>
              </a:spcBef>
              <a:spcAft>
                <a:spcPts val="0"/>
              </a:spcAft>
              <a:defRPr/>
            </a:pPr>
            <a:r>
              <a:rPr lang="en-US" altLang="fr-FR" sz="2000"/>
              <a:t>Sciences économiques/gestion</a:t>
            </a:r>
          </a:p>
          <a:p>
            <a:pPr lvl="1" indent="-228600" defTabSz="914400" eaLnBrk="1" fontAlgn="auto" hangingPunct="1">
              <a:spcBef>
                <a:spcPts val="406"/>
              </a:spcBef>
              <a:spcAft>
                <a:spcPts val="0"/>
              </a:spcAft>
              <a:defRPr/>
            </a:pPr>
            <a:r>
              <a:rPr lang="en-US" altLang="fr-FR" sz="2000"/>
              <a:t>Lettres et arts</a:t>
            </a:r>
          </a:p>
          <a:p>
            <a:pPr lvl="1" indent="-228600" defTabSz="914400" eaLnBrk="1" fontAlgn="auto" hangingPunct="1">
              <a:spcBef>
                <a:spcPts val="406"/>
              </a:spcBef>
              <a:spcAft>
                <a:spcPts val="0"/>
              </a:spcAft>
              <a:defRPr/>
            </a:pPr>
            <a:r>
              <a:rPr lang="en-US" altLang="fr-FR" sz="2000"/>
              <a:t>Sciences sociales</a:t>
            </a:r>
          </a:p>
          <a:p>
            <a:pPr lvl="1" indent="-228600" defTabSz="914400" eaLnBrk="1" fontAlgn="auto" hangingPunct="1">
              <a:spcBef>
                <a:spcPts val="406"/>
              </a:spcBef>
              <a:spcAft>
                <a:spcPts val="0"/>
              </a:spcAft>
              <a:defRPr/>
            </a:pPr>
            <a:r>
              <a:rPr lang="en-US" altLang="fr-FR" sz="2000"/>
              <a:t>Sciences exactes (biologie, chimie, etc.)</a:t>
            </a:r>
          </a:p>
          <a:p>
            <a:pPr lvl="1" indent="-228600" defTabSz="914400" eaLnBrk="1" fontAlgn="auto" hangingPunct="1">
              <a:spcBef>
                <a:spcPts val="406"/>
              </a:spcBef>
              <a:spcAft>
                <a:spcPts val="0"/>
              </a:spcAft>
              <a:defRPr/>
            </a:pPr>
            <a:r>
              <a:rPr lang="en-US" altLang="fr-FR" sz="2000"/>
              <a:t>Sciences de l’ingénieur</a:t>
            </a:r>
          </a:p>
          <a:p>
            <a:pPr lvl="1" indent="-228600" defTabSz="914400" eaLnBrk="1" fontAlgn="auto" hangingPunct="1">
              <a:spcBef>
                <a:spcPts val="406"/>
              </a:spcBef>
              <a:spcAft>
                <a:spcPts val="0"/>
              </a:spcAft>
              <a:defRPr/>
            </a:pPr>
            <a:endParaRPr lang="en-US" altLang="fr-FR" sz="2000"/>
          </a:p>
        </p:txBody>
      </p:sp>
      <p:pic>
        <p:nvPicPr>
          <p:cNvPr id="23558" name="Image 5">
            <a:extLst>
              <a:ext uri="{FF2B5EF4-FFF2-40B4-BE49-F238E27FC236}">
                <a16:creationId xmlns:a16="http://schemas.microsoft.com/office/drawing/2014/main" id="{1E659027-D147-46A4-B175-38E2E57ECD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690" y="5088195"/>
            <a:ext cx="1537578" cy="152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668</Words>
  <Application>Microsoft Office PowerPoint</Application>
  <PresentationFormat>Format A4 (210 x 297 mm)</PresentationFormat>
  <Paragraphs>81</Paragraphs>
  <Slides>15</Slides>
  <Notes>7</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15</vt:i4>
      </vt:variant>
    </vt:vector>
  </HeadingPairs>
  <TitlesOfParts>
    <vt:vector size="26" baseType="lpstr">
      <vt:lpstr>ＭＳ Ｐゴシック</vt:lpstr>
      <vt:lpstr>Arial</vt:lpstr>
      <vt:lpstr>Calibri</vt:lpstr>
      <vt:lpstr>Calibri Light</vt:lpstr>
      <vt:lpstr>Franklin Gothic Book</vt:lpstr>
      <vt:lpstr>Franklin Gothic Demi Cond</vt:lpstr>
      <vt:lpstr>Wingdings</vt:lpstr>
      <vt:lpstr>Wingdings 2</vt:lpstr>
      <vt:lpstr>Thème Office</vt:lpstr>
      <vt:lpstr>1_Thème Office</vt:lpstr>
      <vt:lpstr>2_Thème Office</vt:lpstr>
      <vt:lpstr>Présentation PowerPoint</vt:lpstr>
      <vt:lpstr>Présentation</vt:lpstr>
      <vt:lpstr>Comment ça marche?</vt:lpstr>
      <vt:lpstr>Partenaires de la MICEFA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Toutes les informations se trouvent sur notre site web!</vt:lpstr>
    </vt:vector>
  </TitlesOfParts>
  <Company>MICEFA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Interuniversitaire de Coordination des  Echanges Franco- Américains</dc:title>
  <dc:creator>ANONYMOUS ANONYMOUS</dc:creator>
  <cp:lastModifiedBy>UP2</cp:lastModifiedBy>
  <cp:revision>152</cp:revision>
  <cp:lastPrinted>2012-03-12T13:52:06Z</cp:lastPrinted>
  <dcterms:created xsi:type="dcterms:W3CDTF">2014-09-26T13:34:18Z</dcterms:created>
  <dcterms:modified xsi:type="dcterms:W3CDTF">2024-09-27T15:07:29Z</dcterms:modified>
</cp:coreProperties>
</file>